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45"/>
  </p:notesMasterIdLst>
  <p:handoutMasterIdLst>
    <p:handoutMasterId r:id="rId46"/>
  </p:handoutMasterIdLst>
  <p:sldIdLst>
    <p:sldId id="436" r:id="rId2"/>
    <p:sldId id="437" r:id="rId3"/>
    <p:sldId id="438" r:id="rId4"/>
    <p:sldId id="439" r:id="rId5"/>
    <p:sldId id="440" r:id="rId6"/>
    <p:sldId id="441" r:id="rId7"/>
    <p:sldId id="442" r:id="rId8"/>
    <p:sldId id="443" r:id="rId9"/>
    <p:sldId id="435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20" r:id="rId30"/>
    <p:sldId id="421" r:id="rId31"/>
    <p:sldId id="422" r:id="rId32"/>
    <p:sldId id="423" r:id="rId33"/>
    <p:sldId id="427" r:id="rId34"/>
    <p:sldId id="428" r:id="rId35"/>
    <p:sldId id="429" r:id="rId36"/>
    <p:sldId id="430" r:id="rId37"/>
    <p:sldId id="431" r:id="rId38"/>
    <p:sldId id="432" r:id="rId39"/>
    <p:sldId id="433" r:id="rId40"/>
    <p:sldId id="434" r:id="rId41"/>
    <p:sldId id="447" r:id="rId42"/>
    <p:sldId id="444" r:id="rId43"/>
    <p:sldId id="398" r:id="rId4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99" autoAdjust="0"/>
    <p:restoredTop sz="86380" autoAdjust="0"/>
  </p:normalViewPr>
  <p:slideViewPr>
    <p:cSldViewPr>
      <p:cViewPr varScale="1">
        <p:scale>
          <a:sx n="74" d="100"/>
          <a:sy n="74" d="100"/>
        </p:scale>
        <p:origin x="-14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>
      <p:cViewPr varScale="1">
        <p:scale>
          <a:sx n="68" d="100"/>
          <a:sy n="68" d="100"/>
        </p:scale>
        <p:origin x="-312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0F70860-DE17-41FE-87CB-19778DEA1641}" type="datetimeFigureOut">
              <a:rPr lang="pt-BR"/>
              <a:pPr>
                <a:defRPr/>
              </a:pPr>
              <a:t>18/09/2015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0D2F4CC-D03F-4D7C-8DE0-8DE5CEC344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7100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91DDE-688C-43BE-A140-35779A248454}" type="datetimeFigureOut">
              <a:rPr lang="pt-BR" smtClean="0"/>
              <a:t>18/09/2015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C8F32-DB11-4DC7-80AB-8AD7C999AA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8650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E38E0F-12AA-4297-9F0B-12CB009B9D17}" type="slidenum">
              <a:rPr lang="pt-BR" smtClean="0"/>
              <a:pPr/>
              <a:t>25</a:t>
            </a:fld>
            <a:endParaRPr lang="pt-B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5500" y="349250"/>
            <a:ext cx="4271963" cy="32035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3724275"/>
            <a:ext cx="5856287" cy="4767263"/>
          </a:xfrm>
          <a:noFill/>
          <a:ln/>
        </p:spPr>
        <p:txBody>
          <a:bodyPr lIns="92500" tIns="46250" rIns="92500" bIns="46250"/>
          <a:lstStyle/>
          <a:p>
            <a:pPr defTabSz="762000" eaLnBrk="1" hangingPunct="1"/>
            <a:r>
              <a:rPr lang="en-US" smtClean="0"/>
              <a:t>Ver tambem apresentaçao demo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phere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0"/>
            <a:ext cx="169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44450"/>
            <a:ext cx="18192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12"/>
          <p:cNvSpPr>
            <a:spLocks noGrp="1"/>
          </p:cNvSpPr>
          <p:nvPr>
            <p:ph type="dt" sz="half" idx="10"/>
          </p:nvPr>
        </p:nvSpPr>
        <p:spPr>
          <a:xfrm>
            <a:off x="4876800" y="6426200"/>
            <a:ext cx="2819400" cy="127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70E55-6960-4F67-85BB-BC64164D0296}" type="datetime1">
              <a:rPr lang="en-US"/>
              <a:pPr>
                <a:defRPr/>
              </a:pPr>
              <a:t>9/18/2015</a:t>
            </a:fld>
            <a:endParaRPr lang="en-US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C8840-2909-4BB9-8FB9-661E632F4A8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6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875213" y="6296025"/>
            <a:ext cx="2820987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12"/>
          <p:cNvSpPr>
            <a:spLocks noGrp="1"/>
          </p:cNvSpPr>
          <p:nvPr>
            <p:ph type="dt" sz="half" idx="10"/>
          </p:nvPr>
        </p:nvSpPr>
        <p:spPr>
          <a:xfrm>
            <a:off x="4876800" y="6426200"/>
            <a:ext cx="2819400" cy="127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A06F3-B51F-4E2E-8F63-A07C605EEE0B}" type="datetime1">
              <a:rPr lang="en-US"/>
              <a:pPr>
                <a:defRPr/>
              </a:pPr>
              <a:t>9/18/2015</a:t>
            </a:fld>
            <a:endParaRPr lang="en-US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3DF92-BCB4-4688-8B56-1A198083EFE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6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875213" y="6296025"/>
            <a:ext cx="2820987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8091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8091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F8058-B562-4CFB-96E2-1C9E9E5B18E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64F88-6C91-4EE1-BFEA-687D670CB7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1A1038-C70C-4268-8FF8-7A4B54C166C6}" type="datetimeFigureOut">
              <a:rPr lang="pt-BR" smtClean="0"/>
              <a:t>18/09/2015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650EC9-F250-4D1B-82BF-A05CBFB665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3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44450"/>
            <a:ext cx="18192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4876800" y="6426200"/>
            <a:ext cx="2819400" cy="127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C08DE-75BF-49EE-BF70-7B0FB1C7C223}" type="datetime1">
              <a:rPr lang="en-US"/>
              <a:pPr>
                <a:defRPr/>
              </a:pPr>
              <a:t>9/18/2015</a:t>
            </a:fld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95121-325D-4434-84E5-B9946D918B4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875213" y="6296025"/>
            <a:ext cx="2820987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phere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0"/>
            <a:ext cx="2293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  <a:prstGeom prst="rect">
            <a:avLst/>
          </a:prstGeom>
        </p:spPr>
        <p:txBody>
          <a:bodyPr anchor="b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>
          <a:xfrm>
            <a:off x="839788" y="6426200"/>
            <a:ext cx="2819400" cy="127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1C29A-0364-4C0F-8759-F68D24D45A96}" type="datetime1">
              <a:rPr lang="en-US"/>
              <a:pPr>
                <a:defRPr/>
              </a:pPr>
              <a:t>9/18/2015</a:t>
            </a:fld>
            <a:endParaRPr lang="en-US" dirty="0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5"/>
          </p:nvPr>
        </p:nvSpPr>
        <p:spPr>
          <a:xfrm>
            <a:off x="4116388" y="6400800"/>
            <a:ext cx="5334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B97A3-A84B-43B0-95D5-BD3004AE000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>
          <a:xfrm>
            <a:off x="838200" y="6296025"/>
            <a:ext cx="2820988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>
          <a:xfrm>
            <a:off x="4876800" y="6426200"/>
            <a:ext cx="2819400" cy="127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DC8D0-01F5-42CA-B9F7-2F0115FE6C56}" type="datetime1">
              <a:rPr lang="en-US"/>
              <a:pPr>
                <a:defRPr/>
              </a:pPr>
              <a:t>9/18/2015</a:t>
            </a:fld>
            <a:endParaRPr lang="en-US" dirty="0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CED55-92DD-4F26-92B5-2C24E0E735F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4875213" y="6296025"/>
            <a:ext cx="2820987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4876800" y="6426200"/>
            <a:ext cx="2819400" cy="127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BF0C5-8FDF-4C72-ADDC-01B197E445C7}" type="datetime1">
              <a:rPr lang="en-US"/>
              <a:pPr>
                <a:defRPr/>
              </a:pPr>
              <a:t>9/18/2015</a:t>
            </a:fld>
            <a:endParaRPr lang="en-US" dirty="0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AE082-937C-4DF2-BAA9-65F31AD7568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9" name="Footer Placeholder 15"/>
          <p:cNvSpPr>
            <a:spLocks noGrp="1"/>
          </p:cNvSpPr>
          <p:nvPr>
            <p:ph type="ftr" sz="quarter" idx="12"/>
          </p:nvPr>
        </p:nvSpPr>
        <p:spPr>
          <a:xfrm>
            <a:off x="4875213" y="6296025"/>
            <a:ext cx="2820987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8"/>
          <p:cNvSpPr>
            <a:spLocks noGrp="1"/>
          </p:cNvSpPr>
          <p:nvPr>
            <p:ph type="dt" sz="half" idx="10"/>
          </p:nvPr>
        </p:nvSpPr>
        <p:spPr>
          <a:xfrm>
            <a:off x="4876800" y="6426200"/>
            <a:ext cx="2819400" cy="127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6BE0A-1B58-46E3-8917-44B3EAB2FF09}" type="datetime1">
              <a:rPr lang="en-US"/>
              <a:pPr>
                <a:defRPr/>
              </a:pPr>
              <a:t>9/18/2015</a:t>
            </a:fld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26994-0148-4FB8-9952-131115BC146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875213" y="6296025"/>
            <a:ext cx="2820987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7"/>
          <p:cNvSpPr>
            <a:spLocks noGrp="1"/>
          </p:cNvSpPr>
          <p:nvPr>
            <p:ph type="dt" sz="half" idx="10"/>
          </p:nvPr>
        </p:nvSpPr>
        <p:spPr>
          <a:xfrm>
            <a:off x="4876800" y="6426200"/>
            <a:ext cx="2819400" cy="127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13A07-94EA-4AF9-9B50-5C33A553362D}" type="datetime1">
              <a:rPr lang="en-US"/>
              <a:pPr>
                <a:defRPr/>
              </a:pPr>
              <a:t>9/18/2015</a:t>
            </a:fld>
            <a:endParaRPr lang="en-US" dirty="0"/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C2E4C-291A-463E-BACC-C1CED98EB9C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875213" y="6296025"/>
            <a:ext cx="2820987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>
          <a:xfrm>
            <a:off x="4876800" y="6426200"/>
            <a:ext cx="2819400" cy="127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80726-719A-4177-B4BD-5BB63D66AEBD}" type="datetime1">
              <a:rPr lang="en-US"/>
              <a:pPr>
                <a:defRPr/>
              </a:pPr>
              <a:t>9/18/2015</a:t>
            </a:fld>
            <a:endParaRPr lang="en-US" dirty="0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6E861-8F69-4972-BDA9-B572B1FBC96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4875213" y="6296025"/>
            <a:ext cx="2820987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>
          <a:xfrm>
            <a:off x="4876800" y="6426200"/>
            <a:ext cx="2819400" cy="127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916AF-8EEF-4FEA-AE83-412AA80D5977}" type="datetime1">
              <a:rPr lang="en-US"/>
              <a:pPr>
                <a:defRPr/>
              </a:pPr>
              <a:t>9/18/2015</a:t>
            </a:fld>
            <a:endParaRPr lang="en-US" dirty="0"/>
          </a:p>
        </p:txBody>
      </p:sp>
      <p:sp>
        <p:nvSpPr>
          <p:cNvPr id="6" name="Slide Number Placeholder 16"/>
          <p:cNvSpPr>
            <a:spLocks noGrp="1"/>
          </p:cNvSpPr>
          <p:nvPr>
            <p:ph type="sldNum" sz="quarter" idx="11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21D7D-6DF5-41D8-86CA-630442E215E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2"/>
          </p:nvPr>
        </p:nvSpPr>
        <p:spPr>
          <a:xfrm>
            <a:off x="4875213" y="6296025"/>
            <a:ext cx="2820987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sphere2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823325" y="0"/>
            <a:ext cx="32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  <p:sldLayoutId id="2147484241" r:id="rId12"/>
    <p:sldLayoutId id="2147484242" r:id="rId13"/>
    <p:sldLayoutId id="2147484244" r:id="rId14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kern="1200">
          <a:solidFill>
            <a:srgbClr val="000000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593725" indent="-182563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776288" indent="-182563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958850" indent="-182563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jpeg"/><Relationship Id="rId18" Type="http://schemas.openxmlformats.org/officeDocument/2006/relationships/image" Target="../media/image52.jpeg"/><Relationship Id="rId26" Type="http://schemas.openxmlformats.org/officeDocument/2006/relationships/image" Target="../media/image60.png"/><Relationship Id="rId3" Type="http://schemas.openxmlformats.org/officeDocument/2006/relationships/oleObject" Target="../embeddings/oleObject2.bin"/><Relationship Id="rId21" Type="http://schemas.openxmlformats.org/officeDocument/2006/relationships/image" Target="../media/image55.jpe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46.png"/><Relationship Id="rId17" Type="http://schemas.openxmlformats.org/officeDocument/2006/relationships/image" Target="../media/image51.jpeg"/><Relationship Id="rId25" Type="http://schemas.openxmlformats.org/officeDocument/2006/relationships/image" Target="../media/image59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0.png"/><Relationship Id="rId20" Type="http://schemas.openxmlformats.org/officeDocument/2006/relationships/image" Target="../media/image54.jpeg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24" Type="http://schemas.openxmlformats.org/officeDocument/2006/relationships/image" Target="../media/image58.png"/><Relationship Id="rId5" Type="http://schemas.openxmlformats.org/officeDocument/2006/relationships/oleObject" Target="../embeddings/oleObject3.bin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40.png"/><Relationship Id="rId9" Type="http://schemas.openxmlformats.org/officeDocument/2006/relationships/image" Target="../media/image43.png"/><Relationship Id="rId14" Type="http://schemas.openxmlformats.org/officeDocument/2006/relationships/image" Target="../media/image48.jpeg"/><Relationship Id="rId22" Type="http://schemas.openxmlformats.org/officeDocument/2006/relationships/image" Target="../media/image56.png"/><Relationship Id="rId27" Type="http://schemas.openxmlformats.org/officeDocument/2006/relationships/image" Target="../media/image6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63688" y="2780928"/>
            <a:ext cx="6757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SISTEMA DE CALL CENTER</a:t>
            </a:r>
            <a:endParaRPr lang="pt-BR" sz="4000" b="1" dirty="0"/>
          </a:p>
        </p:txBody>
      </p:sp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5652120" y="476672"/>
            <a:ext cx="3224213" cy="809203"/>
            <a:chOff x="3071804" y="3567164"/>
            <a:chExt cx="3500460" cy="1434266"/>
          </a:xfrm>
        </p:grpSpPr>
        <p:sp>
          <p:nvSpPr>
            <p:cNvPr id="4" name="Arredondar Retângulo em um Canto Diagonal 3"/>
            <p:cNvSpPr/>
            <p:nvPr/>
          </p:nvSpPr>
          <p:spPr>
            <a:xfrm>
              <a:off x="3176723" y="3567164"/>
              <a:ext cx="2005875" cy="857256"/>
            </a:xfrm>
            <a:prstGeom prst="round2DiagRect">
              <a:avLst>
                <a:gd name="adj1" fmla="val 1112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pt-BR" sz="2400" b="1" i="1" dirty="0" smtClean="0">
                  <a:solidFill>
                    <a:schemeClr val="tx1"/>
                  </a:solidFill>
                </a:rPr>
                <a:t>PA4000 </a:t>
              </a:r>
              <a:endParaRPr lang="pt-BR" sz="2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3286108" y="4266639"/>
              <a:ext cx="332197" cy="3768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400"/>
            </a:p>
          </p:txBody>
        </p:sp>
        <p:cxnSp>
          <p:nvCxnSpPr>
            <p:cNvPr id="6" name="Conector reto 5"/>
            <p:cNvCxnSpPr/>
            <p:nvPr/>
          </p:nvCxnSpPr>
          <p:spPr>
            <a:xfrm rot="5400000">
              <a:off x="2892552" y="4251566"/>
              <a:ext cx="107203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/>
          </p:nvCxnSpPr>
          <p:spPr>
            <a:xfrm rot="5400000">
              <a:off x="2893735" y="4394205"/>
              <a:ext cx="1212726" cy="17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Conector reto 7"/>
            <p:cNvCxnSpPr/>
            <p:nvPr/>
          </p:nvCxnSpPr>
          <p:spPr>
            <a:xfrm rot="10800000">
              <a:off x="3071804" y="4424612"/>
              <a:ext cx="3357408" cy="56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 rot="10800000">
              <a:off x="3238986" y="4500582"/>
              <a:ext cx="3333278" cy="28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1133475"/>
            <a:ext cx="1674813" cy="5724525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0550"/>
            <a:ext cx="1810544" cy="777088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/>
              <a:t>Projeto</a:t>
            </a:r>
            <a:r>
              <a:rPr lang="pt-BR" dirty="0" smtClean="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800" dirty="0" smtClean="0"/>
              <a:t>Sistema PA4000, integrado ao sistema de gestão do cliente.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 smtClean="0"/>
              <a:t>Criação de relatórios Dinâmicos e Históricos para supervisão do Contact Center nas plataforma Hipath e Open Scape Business 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 smtClean="0"/>
              <a:t>Cliente PA4000 Agente otimizando o trabalho das PA(s).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 smtClean="0"/>
              <a:t>PA4000 </a:t>
            </a:r>
            <a:r>
              <a:rPr lang="pt-BR" sz="2800" dirty="0" err="1" smtClean="0"/>
              <a:t>Recorder</a:t>
            </a:r>
            <a:r>
              <a:rPr lang="pt-BR" sz="2800" dirty="0" smtClean="0"/>
              <a:t> Sistema de gravação integrado.</a:t>
            </a:r>
          </a:p>
        </p:txBody>
      </p: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5051425" y="560388"/>
            <a:ext cx="3224213" cy="725487"/>
            <a:chOff x="3071804" y="3715546"/>
            <a:chExt cx="3500460" cy="1285884"/>
          </a:xfrm>
        </p:grpSpPr>
        <p:sp>
          <p:nvSpPr>
            <p:cNvPr id="6" name="Arredondar Retângulo em um Canto Diagonal 5"/>
            <p:cNvSpPr/>
            <p:nvPr/>
          </p:nvSpPr>
          <p:spPr>
            <a:xfrm>
              <a:off x="3274175" y="3857628"/>
              <a:ext cx="3252519" cy="857256"/>
            </a:xfrm>
            <a:prstGeom prst="round2DiagRect">
              <a:avLst>
                <a:gd name="adj1" fmla="val 1112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pt-BR" sz="2400" b="1" i="1" dirty="0" smtClean="0">
                  <a:solidFill>
                    <a:schemeClr val="tx1"/>
                  </a:solidFill>
                </a:rPr>
                <a:t>PA4000</a:t>
              </a:r>
              <a:endParaRPr lang="pt-BR" sz="2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3286108" y="4266639"/>
              <a:ext cx="332197" cy="3768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400"/>
            </a:p>
          </p:txBody>
        </p:sp>
        <p:cxnSp>
          <p:nvCxnSpPr>
            <p:cNvPr id="8" name="Conector reto 7"/>
            <p:cNvCxnSpPr/>
            <p:nvPr/>
          </p:nvCxnSpPr>
          <p:spPr>
            <a:xfrm rot="5400000">
              <a:off x="2892552" y="4251566"/>
              <a:ext cx="107203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 rot="5400000">
              <a:off x="2893735" y="4394205"/>
              <a:ext cx="1212726" cy="17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 rot="10800000">
              <a:off x="3071804" y="4424612"/>
              <a:ext cx="3357408" cy="56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 rot="10800000">
              <a:off x="3238986" y="4500582"/>
              <a:ext cx="3333278" cy="28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818656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Facilidades: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2800" dirty="0" smtClean="0"/>
              <a:t>Criação de Rotas para chamadas baseado no Número chamado (exp. 4004 </a:t>
            </a:r>
            <a:r>
              <a:rPr lang="pt-BR" sz="2800" b="1" dirty="0" smtClean="0"/>
              <a:t>5981</a:t>
            </a:r>
            <a:r>
              <a:rPr lang="pt-BR" sz="2800" dirty="0" smtClean="0"/>
              <a:t>) e no Número do assinante (exp. </a:t>
            </a:r>
            <a:r>
              <a:rPr lang="pt-BR" sz="2800" b="1" dirty="0" smtClean="0"/>
              <a:t>(27)3334 8799</a:t>
            </a:r>
            <a:r>
              <a:rPr lang="pt-BR" sz="2800" dirty="0" smtClean="0"/>
              <a:t>) utilizando tanto a </a:t>
            </a:r>
            <a:r>
              <a:rPr lang="pt-BR" sz="2800" b="1" u="sng" dirty="0" smtClean="0"/>
              <a:t>rede publica</a:t>
            </a:r>
            <a:r>
              <a:rPr lang="pt-BR" sz="2800" dirty="0" smtClean="0"/>
              <a:t> como o </a:t>
            </a:r>
            <a:r>
              <a:rPr lang="pt-BR" sz="2800" dirty="0" err="1" smtClean="0"/>
              <a:t>voip</a:t>
            </a:r>
            <a:r>
              <a:rPr lang="pt-BR" sz="2800" dirty="0" smtClean="0"/>
              <a:t>.</a:t>
            </a:r>
          </a:p>
          <a:p>
            <a:pPr eaLnBrk="1" hangingPunct="1">
              <a:defRPr/>
            </a:pPr>
            <a:r>
              <a:rPr lang="pt-BR" sz="2800" dirty="0" smtClean="0"/>
              <a:t>Entre outras facilidades.</a:t>
            </a:r>
          </a:p>
        </p:txBody>
      </p: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5465630" y="238919"/>
            <a:ext cx="3224213" cy="725487"/>
            <a:chOff x="3071804" y="3715546"/>
            <a:chExt cx="3500460" cy="1285884"/>
          </a:xfrm>
        </p:grpSpPr>
        <p:sp>
          <p:nvSpPr>
            <p:cNvPr id="6" name="Arredondar Retângulo em um Canto Diagonal 5"/>
            <p:cNvSpPr/>
            <p:nvPr/>
          </p:nvSpPr>
          <p:spPr>
            <a:xfrm>
              <a:off x="3274175" y="3857628"/>
              <a:ext cx="3252519" cy="857256"/>
            </a:xfrm>
            <a:prstGeom prst="round2DiagRect">
              <a:avLst>
                <a:gd name="adj1" fmla="val 1112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pt-BR" sz="2400" b="1" i="1" dirty="0" smtClean="0">
                  <a:solidFill>
                    <a:schemeClr val="tx1"/>
                  </a:solidFill>
                </a:rPr>
                <a:t>PA4000</a:t>
              </a:r>
              <a:endParaRPr lang="pt-BR" sz="2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3286108" y="4266639"/>
              <a:ext cx="332197" cy="3768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400"/>
            </a:p>
          </p:txBody>
        </p:sp>
        <p:cxnSp>
          <p:nvCxnSpPr>
            <p:cNvPr id="8" name="Conector reto 7"/>
            <p:cNvCxnSpPr/>
            <p:nvPr/>
          </p:nvCxnSpPr>
          <p:spPr>
            <a:xfrm rot="5400000">
              <a:off x="2892552" y="4251566"/>
              <a:ext cx="107203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 rot="5400000">
              <a:off x="2893735" y="4394205"/>
              <a:ext cx="1212726" cy="17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 rot="10800000">
              <a:off x="3071804" y="4424612"/>
              <a:ext cx="3357408" cy="56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 rot="10800000">
              <a:off x="3238986" y="4500582"/>
              <a:ext cx="3333278" cy="28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905000"/>
            <a:ext cx="8007350" cy="41910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pt-BR" sz="2800" dirty="0" smtClean="0"/>
              <a:t>Software criado para se integrar com grande facilidade à ferramenta de gestão do Cliente, com facilidade de alteração e customização para as necessidades presentes no dia a dia.</a:t>
            </a:r>
          </a:p>
          <a:p>
            <a:pPr eaLnBrk="1" hangingPunct="1">
              <a:defRPr/>
            </a:pPr>
            <a:r>
              <a:rPr lang="pt-BR" sz="2800" b="1" dirty="0" smtClean="0"/>
              <a:t>CRM </a:t>
            </a:r>
            <a:r>
              <a:rPr lang="pt-BR" sz="2800" b="1" dirty="0" smtClean="0">
                <a:sym typeface="Wingdings" pitchFamily="2" charset="2"/>
              </a:rPr>
              <a:t> PA4000  Hipath   ICL.</a:t>
            </a:r>
            <a:endParaRPr lang="pt-BR" sz="2800" b="1" dirty="0" smtClean="0"/>
          </a:p>
        </p:txBody>
      </p:sp>
      <p:grpSp>
        <p:nvGrpSpPr>
          <p:cNvPr id="12" name="Grupo 11"/>
          <p:cNvGrpSpPr>
            <a:grpSpLocks/>
          </p:cNvGrpSpPr>
          <p:nvPr/>
        </p:nvGrpSpPr>
        <p:grpSpPr bwMode="auto">
          <a:xfrm>
            <a:off x="5292080" y="290746"/>
            <a:ext cx="3224213" cy="809203"/>
            <a:chOff x="3071804" y="3567164"/>
            <a:chExt cx="3500460" cy="1434266"/>
          </a:xfrm>
        </p:grpSpPr>
        <p:sp>
          <p:nvSpPr>
            <p:cNvPr id="13" name="Arredondar Retângulo em um Canto Diagonal 12"/>
            <p:cNvSpPr/>
            <p:nvPr/>
          </p:nvSpPr>
          <p:spPr>
            <a:xfrm>
              <a:off x="3176723" y="3567164"/>
              <a:ext cx="2005875" cy="857256"/>
            </a:xfrm>
            <a:prstGeom prst="round2DiagRect">
              <a:avLst>
                <a:gd name="adj1" fmla="val 1112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pt-BR" sz="2400" b="1" i="1" dirty="0" smtClean="0">
                  <a:solidFill>
                    <a:schemeClr val="tx1"/>
                  </a:solidFill>
                </a:rPr>
                <a:t>PA4000 </a:t>
              </a:r>
              <a:endParaRPr lang="pt-BR" sz="2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3286108" y="4266639"/>
              <a:ext cx="332197" cy="3768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400"/>
            </a:p>
          </p:txBody>
        </p:sp>
        <p:cxnSp>
          <p:nvCxnSpPr>
            <p:cNvPr id="15" name="Conector reto 14"/>
            <p:cNvCxnSpPr/>
            <p:nvPr/>
          </p:nvCxnSpPr>
          <p:spPr>
            <a:xfrm rot="5400000">
              <a:off x="2892552" y="4251566"/>
              <a:ext cx="107203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rot="5400000">
              <a:off x="2893735" y="4394205"/>
              <a:ext cx="1212726" cy="17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rot="10800000">
              <a:off x="3071804" y="4424612"/>
              <a:ext cx="3357408" cy="56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rot="10800000">
              <a:off x="3238986" y="4500582"/>
              <a:ext cx="3333278" cy="28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408943"/>
            <a:ext cx="1512987" cy="1022982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AGENTE</a:t>
            </a:r>
            <a:br>
              <a:rPr lang="pt-BR" dirty="0" smtClean="0"/>
            </a:br>
            <a:r>
              <a:rPr lang="pt-BR" dirty="0" smtClean="0"/>
              <a:t>Design</a:t>
            </a:r>
          </a:p>
        </p:txBody>
      </p:sp>
      <p:pic>
        <p:nvPicPr>
          <p:cNvPr id="7171" name="Picture 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" y="2400300"/>
            <a:ext cx="77343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upo 11"/>
          <p:cNvGrpSpPr>
            <a:grpSpLocks/>
          </p:cNvGrpSpPr>
          <p:nvPr/>
        </p:nvGrpSpPr>
        <p:grpSpPr bwMode="auto">
          <a:xfrm>
            <a:off x="5518076" y="283952"/>
            <a:ext cx="3224213" cy="809203"/>
            <a:chOff x="3071804" y="3567164"/>
            <a:chExt cx="3500460" cy="1434266"/>
          </a:xfrm>
        </p:grpSpPr>
        <p:sp>
          <p:nvSpPr>
            <p:cNvPr id="13" name="Arredondar Retângulo em um Canto Diagonal 12"/>
            <p:cNvSpPr/>
            <p:nvPr/>
          </p:nvSpPr>
          <p:spPr>
            <a:xfrm>
              <a:off x="3176723" y="3567164"/>
              <a:ext cx="2005875" cy="857256"/>
            </a:xfrm>
            <a:prstGeom prst="round2DiagRect">
              <a:avLst>
                <a:gd name="adj1" fmla="val 1112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pt-BR" sz="2400" b="1" i="1" dirty="0" smtClean="0">
                  <a:solidFill>
                    <a:schemeClr val="tx1"/>
                  </a:solidFill>
                </a:rPr>
                <a:t>PA4000 </a:t>
              </a:r>
              <a:endParaRPr lang="pt-BR" sz="2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3286108" y="4266639"/>
              <a:ext cx="332197" cy="3768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400"/>
            </a:p>
          </p:txBody>
        </p:sp>
        <p:cxnSp>
          <p:nvCxnSpPr>
            <p:cNvPr id="15" name="Conector reto 14"/>
            <p:cNvCxnSpPr/>
            <p:nvPr/>
          </p:nvCxnSpPr>
          <p:spPr>
            <a:xfrm rot="5400000">
              <a:off x="2892552" y="4251566"/>
              <a:ext cx="107203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rot="5400000">
              <a:off x="2893735" y="4394205"/>
              <a:ext cx="1212726" cy="17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rot="10800000">
              <a:off x="3071804" y="4424612"/>
              <a:ext cx="3357408" cy="56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rot="10800000">
              <a:off x="3238986" y="4500582"/>
              <a:ext cx="3333278" cy="28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0"/>
            <a:ext cx="1733550" cy="1431925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AGENTE</a:t>
            </a:r>
            <a:br>
              <a:rPr lang="pt-BR" dirty="0" smtClean="0"/>
            </a:br>
            <a:r>
              <a:rPr lang="pt-BR" dirty="0" smtClean="0"/>
              <a:t>Funções</a:t>
            </a:r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1219200" y="1566863"/>
            <a:ext cx="7467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Arial" charset="0"/>
              </a:rPr>
              <a:t>LOGIN – Deve ser preenchido com o código do agente</a:t>
            </a:r>
          </a:p>
        </p:txBody>
      </p:sp>
      <p:pic>
        <p:nvPicPr>
          <p:cNvPr id="8196" name="Picture 43" descr="LO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4" descr="LOGO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057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45"/>
          <p:cNvSpPr txBox="1">
            <a:spLocks noChangeArrowheads="1"/>
          </p:cNvSpPr>
          <p:nvPr/>
        </p:nvSpPr>
        <p:spPr bwMode="auto">
          <a:xfrm>
            <a:off x="1243013" y="213360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Arial" charset="0"/>
              </a:rPr>
              <a:t>LOGOFF – Fim de turno de serviço / fechar aplicação</a:t>
            </a:r>
          </a:p>
        </p:txBody>
      </p:sp>
      <p:pic>
        <p:nvPicPr>
          <p:cNvPr id="8199" name="Picture 46" descr="DISPONIV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590800"/>
            <a:ext cx="4714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47" descr="INSDIPONIVE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124200"/>
            <a:ext cx="4492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48" descr="PAU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3657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49" descr="DELIGA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4724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 Box 50"/>
          <p:cNvSpPr txBox="1">
            <a:spLocks noChangeArrowheads="1"/>
          </p:cNvSpPr>
          <p:nvPr/>
        </p:nvSpPr>
        <p:spPr bwMode="auto">
          <a:xfrm>
            <a:off x="1257300" y="266700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Arial" charset="0"/>
              </a:rPr>
              <a:t>DISPONÍVEL  – Estar disponível para atender ligação</a:t>
            </a:r>
          </a:p>
        </p:txBody>
      </p:sp>
      <p:sp>
        <p:nvSpPr>
          <p:cNvPr id="8204" name="Text Box 51"/>
          <p:cNvSpPr txBox="1">
            <a:spLocks noChangeArrowheads="1"/>
          </p:cNvSpPr>
          <p:nvPr/>
        </p:nvSpPr>
        <p:spPr bwMode="auto">
          <a:xfrm>
            <a:off x="1228725" y="320040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Arial" charset="0"/>
              </a:rPr>
              <a:t>INDISPONÍVEL – Estar indisponível para atender ligação</a:t>
            </a:r>
          </a:p>
        </p:txBody>
      </p:sp>
      <p:sp>
        <p:nvSpPr>
          <p:cNvPr id="8205" name="Text Box 52"/>
          <p:cNvSpPr txBox="1">
            <a:spLocks noChangeArrowheads="1"/>
          </p:cNvSpPr>
          <p:nvPr/>
        </p:nvSpPr>
        <p:spPr bwMode="auto">
          <a:xfrm>
            <a:off x="1228725" y="373380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Arial" charset="0"/>
              </a:rPr>
              <a:t>PAUSA - Estar em pausa para executar outra atividade</a:t>
            </a:r>
          </a:p>
        </p:txBody>
      </p:sp>
      <p:sp>
        <p:nvSpPr>
          <p:cNvPr id="8206" name="Text Box 53"/>
          <p:cNvSpPr txBox="1">
            <a:spLocks noChangeArrowheads="1"/>
          </p:cNvSpPr>
          <p:nvPr/>
        </p:nvSpPr>
        <p:spPr bwMode="auto">
          <a:xfrm>
            <a:off x="1214438" y="480060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Arial" charset="0"/>
              </a:rPr>
              <a:t>DESLIGAR – Desliga a ligação em curso</a:t>
            </a:r>
          </a:p>
        </p:txBody>
      </p:sp>
      <p:pic>
        <p:nvPicPr>
          <p:cNvPr id="8207" name="Picture 54" descr="ATEND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" y="5257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Text Box 55"/>
          <p:cNvSpPr txBox="1">
            <a:spLocks noChangeArrowheads="1"/>
          </p:cNvSpPr>
          <p:nvPr/>
        </p:nvSpPr>
        <p:spPr bwMode="auto">
          <a:xfrm>
            <a:off x="1219200" y="533400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Arial" charset="0"/>
              </a:rPr>
              <a:t>ATENDER – Aciona direto o fone de ouvido do atendente*</a:t>
            </a:r>
          </a:p>
        </p:txBody>
      </p:sp>
      <p:sp>
        <p:nvSpPr>
          <p:cNvPr id="8209" name="Text Box 56"/>
          <p:cNvSpPr txBox="1">
            <a:spLocks noChangeArrowheads="1"/>
          </p:cNvSpPr>
          <p:nvPr/>
        </p:nvSpPr>
        <p:spPr bwMode="auto">
          <a:xfrm>
            <a:off x="6400800" y="6629400"/>
            <a:ext cx="2743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>
                <a:latin typeface="Arial" charset="0"/>
              </a:rPr>
              <a:t>* Somente aparelho da linha Optipoint/Optiset</a:t>
            </a:r>
          </a:p>
        </p:txBody>
      </p:sp>
      <p:pic>
        <p:nvPicPr>
          <p:cNvPr id="8210" name="Picture 5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" y="4191000"/>
            <a:ext cx="150495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1" name="Text Box 58"/>
          <p:cNvSpPr txBox="1">
            <a:spLocks noChangeArrowheads="1"/>
          </p:cNvSpPr>
          <p:nvPr/>
        </p:nvSpPr>
        <p:spPr bwMode="auto">
          <a:xfrm>
            <a:off x="2286000" y="42672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Arial" charset="0"/>
              </a:rPr>
              <a:t>TEMPO – Tempo corrente de cada ligação</a:t>
            </a:r>
          </a:p>
        </p:txBody>
      </p:sp>
      <p:sp>
        <p:nvSpPr>
          <p:cNvPr id="8212" name="Text Box 59"/>
          <p:cNvSpPr txBox="1">
            <a:spLocks noChangeArrowheads="1"/>
          </p:cNvSpPr>
          <p:nvPr/>
        </p:nvSpPr>
        <p:spPr bwMode="auto">
          <a:xfrm>
            <a:off x="1219200" y="5838825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Arial" charset="0"/>
              </a:rPr>
              <a:t>TRANSFERIR – Para transferir uma ligação sem consulta</a:t>
            </a:r>
          </a:p>
        </p:txBody>
      </p:sp>
      <p:pic>
        <p:nvPicPr>
          <p:cNvPr id="8213" name="Picture 60" descr="TRANSFE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" y="5791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upo 29"/>
          <p:cNvGrpSpPr>
            <a:grpSpLocks/>
          </p:cNvGrpSpPr>
          <p:nvPr/>
        </p:nvGrpSpPr>
        <p:grpSpPr bwMode="auto">
          <a:xfrm>
            <a:off x="5365576" y="283952"/>
            <a:ext cx="3224213" cy="809203"/>
            <a:chOff x="3071804" y="3567164"/>
            <a:chExt cx="3500460" cy="1434266"/>
          </a:xfrm>
        </p:grpSpPr>
        <p:sp>
          <p:nvSpPr>
            <p:cNvPr id="31" name="Arredondar Retângulo em um Canto Diagonal 30"/>
            <p:cNvSpPr/>
            <p:nvPr/>
          </p:nvSpPr>
          <p:spPr>
            <a:xfrm>
              <a:off x="3176723" y="3567164"/>
              <a:ext cx="2005875" cy="857256"/>
            </a:xfrm>
            <a:prstGeom prst="round2DiagRect">
              <a:avLst>
                <a:gd name="adj1" fmla="val 1112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pt-BR" sz="2400" b="1" i="1" dirty="0" smtClean="0">
                  <a:solidFill>
                    <a:schemeClr val="tx1"/>
                  </a:solidFill>
                </a:rPr>
                <a:t>PA4000 </a:t>
              </a:r>
              <a:endParaRPr lang="pt-BR" sz="2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3286108" y="4266639"/>
              <a:ext cx="332197" cy="3768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400"/>
            </a:p>
          </p:txBody>
        </p:sp>
        <p:cxnSp>
          <p:nvCxnSpPr>
            <p:cNvPr id="33" name="Conector reto 32"/>
            <p:cNvCxnSpPr/>
            <p:nvPr/>
          </p:nvCxnSpPr>
          <p:spPr>
            <a:xfrm rot="5400000">
              <a:off x="2892552" y="4251566"/>
              <a:ext cx="107203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 rot="5400000">
              <a:off x="2893735" y="4394205"/>
              <a:ext cx="1212726" cy="17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ector reto 34"/>
            <p:cNvCxnSpPr/>
            <p:nvPr/>
          </p:nvCxnSpPr>
          <p:spPr>
            <a:xfrm rot="10800000">
              <a:off x="3071804" y="4424612"/>
              <a:ext cx="3357408" cy="56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onector reto 35"/>
            <p:cNvCxnSpPr/>
            <p:nvPr/>
          </p:nvCxnSpPr>
          <p:spPr>
            <a:xfrm rot="10800000">
              <a:off x="3238986" y="4500582"/>
              <a:ext cx="3333278" cy="28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348353"/>
            <a:ext cx="1522511" cy="108357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AGENTE</a:t>
            </a:r>
            <a:br>
              <a:rPr lang="pt-BR" dirty="0" smtClean="0"/>
            </a:br>
            <a:r>
              <a:rPr lang="pt-BR" dirty="0" smtClean="0"/>
              <a:t>Funções</a:t>
            </a:r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1166813" y="144780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Arial" charset="0"/>
              </a:rPr>
              <a:t>CONSULTAR – Ligar para outro pessoa para consulta</a:t>
            </a:r>
          </a:p>
        </p:txBody>
      </p:sp>
      <p:sp>
        <p:nvSpPr>
          <p:cNvPr id="9220" name="Text Box 12"/>
          <p:cNvSpPr txBox="1">
            <a:spLocks noChangeArrowheads="1"/>
          </p:cNvSpPr>
          <p:nvPr/>
        </p:nvSpPr>
        <p:spPr bwMode="auto">
          <a:xfrm>
            <a:off x="1166813" y="1952625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Arial" charset="0"/>
              </a:rPr>
              <a:t>RECONECTAR – Retornar ligação de uma consulta</a:t>
            </a:r>
          </a:p>
        </p:txBody>
      </p:sp>
      <p:sp>
        <p:nvSpPr>
          <p:cNvPr id="9221" name="Text Box 13"/>
          <p:cNvSpPr txBox="1">
            <a:spLocks noChangeArrowheads="1"/>
          </p:cNvSpPr>
          <p:nvPr/>
        </p:nvSpPr>
        <p:spPr bwMode="auto">
          <a:xfrm>
            <a:off x="1152525" y="2471738"/>
            <a:ext cx="7467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Arial" charset="0"/>
              </a:rPr>
              <a:t>CONFERÊNCIA – Criar um conferência com uma espera</a:t>
            </a:r>
          </a:p>
        </p:txBody>
      </p:sp>
      <p:sp>
        <p:nvSpPr>
          <p:cNvPr id="9222" name="Text Box 15"/>
          <p:cNvSpPr txBox="1">
            <a:spLocks noChangeArrowheads="1"/>
          </p:cNvSpPr>
          <p:nvPr/>
        </p:nvSpPr>
        <p:spPr bwMode="auto">
          <a:xfrm>
            <a:off x="1138238" y="3614738"/>
            <a:ext cx="7467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Arial" charset="0"/>
              </a:rPr>
              <a:t>LISTA NÚMEROS – Lista de ligações feitas / recebidas</a:t>
            </a:r>
          </a:p>
        </p:txBody>
      </p:sp>
      <p:sp>
        <p:nvSpPr>
          <p:cNvPr id="9223" name="Text Box 17"/>
          <p:cNvSpPr txBox="1">
            <a:spLocks noChangeArrowheads="1"/>
          </p:cNvSpPr>
          <p:nvPr/>
        </p:nvSpPr>
        <p:spPr bwMode="auto">
          <a:xfrm>
            <a:off x="1143000" y="4162425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Arial" charset="0"/>
              </a:rPr>
              <a:t>AGENDAMENTO – Criar uma agenda de lembretes</a:t>
            </a:r>
          </a:p>
        </p:txBody>
      </p:sp>
      <p:sp>
        <p:nvSpPr>
          <p:cNvPr id="9224" name="Text Box 19"/>
          <p:cNvSpPr txBox="1">
            <a:spLocks noChangeArrowheads="1"/>
          </p:cNvSpPr>
          <p:nvPr/>
        </p:nvSpPr>
        <p:spPr bwMode="auto">
          <a:xfrm>
            <a:off x="3124200" y="2971800"/>
            <a:ext cx="563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Arial" charset="0"/>
              </a:rPr>
              <a:t>NÚMERO DISCADO – Digitar número para efetuar uma ligação</a:t>
            </a:r>
          </a:p>
        </p:txBody>
      </p:sp>
      <p:pic>
        <p:nvPicPr>
          <p:cNvPr id="9225" name="Picture 21" descr="CONSUL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22" descr="RECONEC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05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23" descr="CONFERENC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438400"/>
            <a:ext cx="4556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971800"/>
            <a:ext cx="24479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25" descr="LISTA RAPID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3581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26" descr="LOG ATIVIDAD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4114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2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4648200"/>
            <a:ext cx="427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2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" y="5181600"/>
            <a:ext cx="4191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2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" y="5715000"/>
            <a:ext cx="39528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4" name="Text Box 30"/>
          <p:cNvSpPr txBox="1">
            <a:spLocks noChangeArrowheads="1"/>
          </p:cNvSpPr>
          <p:nvPr/>
        </p:nvSpPr>
        <p:spPr bwMode="auto">
          <a:xfrm>
            <a:off x="1143000" y="4691063"/>
            <a:ext cx="7467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Arial" charset="0"/>
              </a:rPr>
              <a:t>CANAL DE VOZ – Ajuda a realizar chamadas via canal de voz</a:t>
            </a:r>
          </a:p>
        </p:txBody>
      </p:sp>
      <p:sp>
        <p:nvSpPr>
          <p:cNvPr id="9235" name="Text Box 31"/>
          <p:cNvSpPr txBox="1">
            <a:spLocks noChangeArrowheads="1"/>
          </p:cNvSpPr>
          <p:nvPr/>
        </p:nvSpPr>
        <p:spPr bwMode="auto">
          <a:xfrm>
            <a:off x="1143000" y="5210175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Arial" charset="0"/>
              </a:rPr>
              <a:t>AGENDA CONTATOS – Agenda geral de contatos</a:t>
            </a:r>
          </a:p>
        </p:txBody>
      </p:sp>
      <p:sp>
        <p:nvSpPr>
          <p:cNvPr id="9236" name="Text Box 32"/>
          <p:cNvSpPr txBox="1">
            <a:spLocks noChangeArrowheads="1"/>
          </p:cNvSpPr>
          <p:nvPr/>
        </p:nvSpPr>
        <p:spPr bwMode="auto">
          <a:xfrm>
            <a:off x="1143000" y="579120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Arial" charset="0"/>
              </a:rPr>
              <a:t>PERFORMANCE PESSOAL – Estatísticas diárias de desempenho</a:t>
            </a:r>
          </a:p>
        </p:txBody>
      </p:sp>
      <p:grpSp>
        <p:nvGrpSpPr>
          <p:cNvPr id="29" name="Grupo 28"/>
          <p:cNvGrpSpPr>
            <a:grpSpLocks/>
          </p:cNvGrpSpPr>
          <p:nvPr/>
        </p:nvGrpSpPr>
        <p:grpSpPr bwMode="auto">
          <a:xfrm>
            <a:off x="5364088" y="106524"/>
            <a:ext cx="3398912" cy="809203"/>
            <a:chOff x="3071804" y="3567164"/>
            <a:chExt cx="3500460" cy="1434266"/>
          </a:xfrm>
        </p:grpSpPr>
        <p:sp>
          <p:nvSpPr>
            <p:cNvPr id="30" name="Arredondar Retângulo em um Canto Diagonal 29"/>
            <p:cNvSpPr/>
            <p:nvPr/>
          </p:nvSpPr>
          <p:spPr>
            <a:xfrm>
              <a:off x="3176723" y="3567164"/>
              <a:ext cx="2005875" cy="857256"/>
            </a:xfrm>
            <a:prstGeom prst="round2DiagRect">
              <a:avLst>
                <a:gd name="adj1" fmla="val 1112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pt-BR" sz="2400" b="1" i="1" dirty="0" smtClean="0">
                  <a:solidFill>
                    <a:schemeClr val="tx1"/>
                  </a:solidFill>
                </a:rPr>
                <a:t>PA4000 </a:t>
              </a:r>
              <a:endParaRPr lang="pt-BR" sz="2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31" name="Retângulo 30"/>
            <p:cNvSpPr/>
            <p:nvPr/>
          </p:nvSpPr>
          <p:spPr>
            <a:xfrm>
              <a:off x="3286108" y="4266639"/>
              <a:ext cx="332197" cy="3768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400"/>
            </a:p>
          </p:txBody>
        </p:sp>
        <p:cxnSp>
          <p:nvCxnSpPr>
            <p:cNvPr id="32" name="Conector reto 31"/>
            <p:cNvCxnSpPr/>
            <p:nvPr/>
          </p:nvCxnSpPr>
          <p:spPr>
            <a:xfrm rot="5400000">
              <a:off x="2892552" y="4251566"/>
              <a:ext cx="107203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 rot="5400000">
              <a:off x="2893735" y="4394205"/>
              <a:ext cx="1212726" cy="17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 rot="10800000">
              <a:off x="3071804" y="4424612"/>
              <a:ext cx="3357408" cy="56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ector reto 34"/>
            <p:cNvCxnSpPr/>
            <p:nvPr/>
          </p:nvCxnSpPr>
          <p:spPr>
            <a:xfrm rot="10800000">
              <a:off x="3238986" y="4500582"/>
              <a:ext cx="3333278" cy="28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627" y="2590800"/>
            <a:ext cx="792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042792" cy="674564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AGENTE</a:t>
            </a:r>
            <a:br>
              <a:rPr lang="pt-BR" dirty="0" smtClean="0"/>
            </a:br>
            <a:r>
              <a:rPr lang="pt-BR" dirty="0" smtClean="0"/>
              <a:t>Integrações </a:t>
            </a:r>
            <a:r>
              <a:rPr lang="pt-BR" dirty="0"/>
              <a:t> </a:t>
            </a:r>
            <a:r>
              <a:rPr lang="pt-BR" dirty="0" smtClean="0"/>
              <a:t>e  Eventos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1404938" y="1752600"/>
            <a:ext cx="1524000" cy="10826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LOGIN DO WINDOWS</a:t>
            </a:r>
          </a:p>
          <a:p>
            <a:pPr>
              <a:spcBef>
                <a:spcPct val="50000"/>
              </a:spcBef>
            </a:pPr>
            <a:endParaRPr lang="pt-BR">
              <a:latin typeface="Arial" charset="0"/>
            </a:endParaRP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2917825" y="1752600"/>
            <a:ext cx="1120775" cy="10826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RAMAL</a:t>
            </a:r>
            <a:br>
              <a:rPr lang="pt-BR">
                <a:latin typeface="Arial" charset="0"/>
              </a:rPr>
            </a:br>
            <a:r>
              <a:rPr lang="pt-BR">
                <a:latin typeface="Arial" charset="0"/>
              </a:rPr>
              <a:t> DA P.A.</a:t>
            </a:r>
          </a:p>
          <a:p>
            <a:pPr algn="ctr">
              <a:spcBef>
                <a:spcPct val="50000"/>
              </a:spcBef>
            </a:pPr>
            <a:endParaRPr lang="pt-BR">
              <a:latin typeface="Arial" charset="0"/>
            </a:endParaRP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4113213" y="1752600"/>
            <a:ext cx="1447800" cy="10826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LOGIN DO AGENTE</a:t>
            </a:r>
          </a:p>
          <a:p>
            <a:pPr algn="ctr">
              <a:spcBef>
                <a:spcPct val="50000"/>
              </a:spcBef>
            </a:pPr>
            <a:endParaRPr lang="pt-BR">
              <a:latin typeface="Arial" charset="0"/>
            </a:endParaRP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438540" y="3909536"/>
            <a:ext cx="2438400" cy="1477328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BR" dirty="0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pt-BR" dirty="0" smtClean="0"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pt-BR" dirty="0" smtClean="0">
                <a:latin typeface="Arial" charset="0"/>
              </a:rPr>
              <a:t>ÚLTIMO </a:t>
            </a:r>
            <a:r>
              <a:rPr lang="pt-BR" dirty="0">
                <a:latin typeface="Arial" charset="0"/>
              </a:rPr>
              <a:t>ESTADO DO AGENTE</a:t>
            </a:r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2876940" y="3918211"/>
            <a:ext cx="2286000" cy="1477328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BR" dirty="0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pt-BR" dirty="0" smtClean="0"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pt-BR" dirty="0" smtClean="0">
                <a:latin typeface="Arial" charset="0"/>
              </a:rPr>
              <a:t>ÚLTIMO </a:t>
            </a:r>
            <a:r>
              <a:rPr lang="pt-BR" dirty="0">
                <a:latin typeface="Arial" charset="0"/>
              </a:rPr>
              <a:t>ESTADO DO RAMAL</a:t>
            </a:r>
          </a:p>
        </p:txBody>
      </p:sp>
      <p:sp>
        <p:nvSpPr>
          <p:cNvPr id="10249" name="Text Box 10"/>
          <p:cNvSpPr txBox="1">
            <a:spLocks noChangeArrowheads="1"/>
          </p:cNvSpPr>
          <p:nvPr/>
        </p:nvSpPr>
        <p:spPr bwMode="auto">
          <a:xfrm>
            <a:off x="5182016" y="3918211"/>
            <a:ext cx="3429000" cy="1754326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BR" dirty="0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pt-BR" dirty="0" smtClean="0"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pt-BR" dirty="0" smtClean="0">
                <a:latin typeface="Arial" charset="0"/>
              </a:rPr>
              <a:t>ÚLTIMO </a:t>
            </a:r>
            <a:r>
              <a:rPr lang="pt-BR" dirty="0">
                <a:latin typeface="Arial" charset="0"/>
              </a:rPr>
              <a:t>MOTIVO PARA TER ACIONADO O INDISPONÍVEL / PAUSA</a:t>
            </a:r>
          </a:p>
        </p:txBody>
      </p:sp>
      <p:grpSp>
        <p:nvGrpSpPr>
          <p:cNvPr id="18" name="Grupo 17"/>
          <p:cNvGrpSpPr>
            <a:grpSpLocks/>
          </p:cNvGrpSpPr>
          <p:nvPr/>
        </p:nvGrpSpPr>
        <p:grpSpPr bwMode="auto">
          <a:xfrm>
            <a:off x="5292080" y="260648"/>
            <a:ext cx="3224213" cy="809203"/>
            <a:chOff x="3071804" y="3567164"/>
            <a:chExt cx="3500460" cy="1434266"/>
          </a:xfrm>
        </p:grpSpPr>
        <p:sp>
          <p:nvSpPr>
            <p:cNvPr id="19" name="Arredondar Retângulo em um Canto Diagonal 18"/>
            <p:cNvSpPr/>
            <p:nvPr/>
          </p:nvSpPr>
          <p:spPr>
            <a:xfrm>
              <a:off x="3176723" y="3567164"/>
              <a:ext cx="2005875" cy="857256"/>
            </a:xfrm>
            <a:prstGeom prst="round2DiagRect">
              <a:avLst>
                <a:gd name="adj1" fmla="val 1112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pt-BR" sz="2400" b="1" i="1" dirty="0" smtClean="0">
                  <a:solidFill>
                    <a:schemeClr val="tx1"/>
                  </a:solidFill>
                </a:rPr>
                <a:t>PA4000 </a:t>
              </a:r>
              <a:endParaRPr lang="pt-BR" sz="2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3286108" y="4266639"/>
              <a:ext cx="332197" cy="3768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400"/>
            </a:p>
          </p:txBody>
        </p:sp>
        <p:cxnSp>
          <p:nvCxnSpPr>
            <p:cNvPr id="21" name="Conector reto 20"/>
            <p:cNvCxnSpPr/>
            <p:nvPr/>
          </p:nvCxnSpPr>
          <p:spPr>
            <a:xfrm rot="5400000">
              <a:off x="2892552" y="4251566"/>
              <a:ext cx="107203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 rot="5400000">
              <a:off x="2893735" y="4394205"/>
              <a:ext cx="1212726" cy="17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>
            <a:xfrm rot="10800000">
              <a:off x="3071804" y="4424612"/>
              <a:ext cx="3357408" cy="56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>
            <a:xfrm rot="10800000">
              <a:off x="3238986" y="4500582"/>
              <a:ext cx="3333278" cy="28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564904"/>
            <a:ext cx="77343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2016224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AGENTE</a:t>
            </a:r>
            <a:br>
              <a:rPr lang="pt-BR" dirty="0" smtClean="0"/>
            </a:br>
            <a:r>
              <a:rPr lang="pt-BR" dirty="0" smtClean="0"/>
              <a:t>Eventos</a:t>
            </a: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762000" y="3657600"/>
            <a:ext cx="2438400" cy="1754326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BR" dirty="0"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pt-BR" dirty="0">
                <a:latin typeface="Arial" charset="0"/>
              </a:rPr>
              <a:t/>
            </a:r>
            <a:br>
              <a:rPr lang="pt-BR" dirty="0">
                <a:latin typeface="Arial" charset="0"/>
              </a:rPr>
            </a:br>
            <a:endParaRPr lang="pt-BR" dirty="0" smtClean="0"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pt-BR" dirty="0" smtClean="0">
                <a:latin typeface="Arial" charset="0"/>
              </a:rPr>
              <a:t>ÚLTIMO </a:t>
            </a:r>
            <a:r>
              <a:rPr lang="pt-BR" dirty="0">
                <a:latin typeface="Arial" charset="0"/>
              </a:rPr>
              <a:t>NÚMERO DE ENTRADA (BINA)</a:t>
            </a: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3200400" y="3657600"/>
            <a:ext cx="2590800" cy="1754326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BR" dirty="0"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pt-BR" dirty="0">
                <a:latin typeface="Arial" charset="0"/>
              </a:rPr>
              <a:t/>
            </a:r>
            <a:br>
              <a:rPr lang="pt-BR" dirty="0">
                <a:latin typeface="Arial" charset="0"/>
              </a:rPr>
            </a:br>
            <a:endParaRPr lang="pt-BR" dirty="0" smtClean="0"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pt-BR" dirty="0" smtClean="0">
                <a:latin typeface="Arial" charset="0"/>
              </a:rPr>
              <a:t>ÚLTIMO </a:t>
            </a:r>
            <a:r>
              <a:rPr lang="pt-BR" dirty="0">
                <a:latin typeface="Arial" charset="0"/>
              </a:rPr>
              <a:t>GRUPO DE ENTRADA (PILOTO)</a:t>
            </a:r>
          </a:p>
        </p:txBody>
      </p:sp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5791200" y="3657600"/>
            <a:ext cx="2895600" cy="1754326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BR" dirty="0"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pt-BR" dirty="0">
                <a:latin typeface="Arial" charset="0"/>
              </a:rPr>
              <a:t/>
            </a:r>
            <a:br>
              <a:rPr lang="pt-BR" dirty="0">
                <a:latin typeface="Arial" charset="0"/>
              </a:rPr>
            </a:br>
            <a:endParaRPr lang="pt-BR" dirty="0" smtClean="0"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pt-BR" dirty="0" smtClean="0">
                <a:latin typeface="Arial" charset="0"/>
              </a:rPr>
              <a:t>ÚLTIMO </a:t>
            </a:r>
            <a:r>
              <a:rPr lang="pt-BR" dirty="0">
                <a:latin typeface="Arial" charset="0"/>
              </a:rPr>
              <a:t>NÚMERO DE SAIDA</a:t>
            </a:r>
          </a:p>
        </p:txBody>
      </p:sp>
      <p:grpSp>
        <p:nvGrpSpPr>
          <p:cNvPr id="15" name="Grupo 14"/>
          <p:cNvGrpSpPr>
            <a:grpSpLocks/>
          </p:cNvGrpSpPr>
          <p:nvPr/>
        </p:nvGrpSpPr>
        <p:grpSpPr bwMode="auto">
          <a:xfrm>
            <a:off x="5364088" y="260648"/>
            <a:ext cx="3224213" cy="809203"/>
            <a:chOff x="3071804" y="3567164"/>
            <a:chExt cx="3500460" cy="1434266"/>
          </a:xfrm>
        </p:grpSpPr>
        <p:sp>
          <p:nvSpPr>
            <p:cNvPr id="16" name="Arredondar Retângulo em um Canto Diagonal 15"/>
            <p:cNvSpPr/>
            <p:nvPr/>
          </p:nvSpPr>
          <p:spPr>
            <a:xfrm>
              <a:off x="3176723" y="3567164"/>
              <a:ext cx="2005875" cy="857256"/>
            </a:xfrm>
            <a:prstGeom prst="round2DiagRect">
              <a:avLst>
                <a:gd name="adj1" fmla="val 1112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pt-BR" sz="2400" b="1" i="1" dirty="0" smtClean="0">
                  <a:solidFill>
                    <a:schemeClr val="tx1"/>
                  </a:solidFill>
                </a:rPr>
                <a:t>PA4000 </a:t>
              </a:r>
              <a:endParaRPr lang="pt-BR" sz="2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3286108" y="4266639"/>
              <a:ext cx="332197" cy="3768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400"/>
            </a:p>
          </p:txBody>
        </p:sp>
        <p:cxnSp>
          <p:nvCxnSpPr>
            <p:cNvPr id="18" name="Conector reto 17"/>
            <p:cNvCxnSpPr/>
            <p:nvPr/>
          </p:nvCxnSpPr>
          <p:spPr>
            <a:xfrm rot="5400000">
              <a:off x="2892552" y="4251566"/>
              <a:ext cx="107203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 rot="5400000">
              <a:off x="2893735" y="4394205"/>
              <a:ext cx="1212726" cy="17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rot="10800000">
              <a:off x="3071804" y="4424612"/>
              <a:ext cx="3357408" cy="56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rot="10800000">
              <a:off x="3238986" y="4500582"/>
              <a:ext cx="3333278" cy="28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67464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AGENTE: </a:t>
            </a:r>
            <a:br>
              <a:rPr lang="pt-BR" dirty="0" smtClean="0"/>
            </a:br>
            <a:r>
              <a:rPr lang="pt-BR" dirty="0" smtClean="0"/>
              <a:t>Lista de ligações</a:t>
            </a:r>
          </a:p>
        </p:txBody>
      </p:sp>
      <p:pic>
        <p:nvPicPr>
          <p:cNvPr id="1229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grpSp>
        <p:nvGrpSpPr>
          <p:cNvPr id="12" name="Grupo 11"/>
          <p:cNvGrpSpPr>
            <a:grpSpLocks/>
          </p:cNvGrpSpPr>
          <p:nvPr/>
        </p:nvGrpSpPr>
        <p:grpSpPr bwMode="auto">
          <a:xfrm>
            <a:off x="5148064" y="188640"/>
            <a:ext cx="3224213" cy="809203"/>
            <a:chOff x="3071804" y="3567164"/>
            <a:chExt cx="3500460" cy="1434266"/>
          </a:xfrm>
        </p:grpSpPr>
        <p:sp>
          <p:nvSpPr>
            <p:cNvPr id="13" name="Arredondar Retângulo em um Canto Diagonal 12"/>
            <p:cNvSpPr/>
            <p:nvPr/>
          </p:nvSpPr>
          <p:spPr>
            <a:xfrm>
              <a:off x="3176723" y="3567164"/>
              <a:ext cx="2005875" cy="857256"/>
            </a:xfrm>
            <a:prstGeom prst="round2DiagRect">
              <a:avLst>
                <a:gd name="adj1" fmla="val 1112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pt-BR" sz="2400" b="1" i="1" dirty="0" smtClean="0">
                  <a:solidFill>
                    <a:schemeClr val="tx1"/>
                  </a:solidFill>
                </a:rPr>
                <a:t>PA4000 </a:t>
              </a:r>
              <a:endParaRPr lang="pt-BR" sz="2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3286108" y="4266639"/>
              <a:ext cx="332197" cy="3768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400"/>
            </a:p>
          </p:txBody>
        </p:sp>
        <p:cxnSp>
          <p:nvCxnSpPr>
            <p:cNvPr id="15" name="Conector reto 14"/>
            <p:cNvCxnSpPr/>
            <p:nvPr/>
          </p:nvCxnSpPr>
          <p:spPr>
            <a:xfrm rot="5400000">
              <a:off x="2892552" y="4251566"/>
              <a:ext cx="107203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rot="5400000">
              <a:off x="2893735" y="4394205"/>
              <a:ext cx="1212726" cy="17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rot="10800000">
              <a:off x="3071804" y="4424612"/>
              <a:ext cx="3357408" cy="56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rot="10800000">
              <a:off x="3238986" y="4500582"/>
              <a:ext cx="3333278" cy="28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314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AGENTE: </a:t>
            </a:r>
            <a:br>
              <a:rPr lang="pt-BR" dirty="0" smtClean="0"/>
            </a:br>
            <a:r>
              <a:rPr lang="pt-BR" dirty="0" smtClean="0"/>
              <a:t>Agenda</a:t>
            </a:r>
          </a:p>
        </p:txBody>
      </p:sp>
      <p:pic>
        <p:nvPicPr>
          <p:cNvPr id="1331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grpSp>
        <p:nvGrpSpPr>
          <p:cNvPr id="12" name="Grupo 11"/>
          <p:cNvGrpSpPr>
            <a:grpSpLocks/>
          </p:cNvGrpSpPr>
          <p:nvPr/>
        </p:nvGrpSpPr>
        <p:grpSpPr bwMode="auto">
          <a:xfrm>
            <a:off x="5220072" y="260648"/>
            <a:ext cx="3224213" cy="809203"/>
            <a:chOff x="3071804" y="3567164"/>
            <a:chExt cx="3500460" cy="1434266"/>
          </a:xfrm>
        </p:grpSpPr>
        <p:sp>
          <p:nvSpPr>
            <p:cNvPr id="13" name="Arredondar Retângulo em um Canto Diagonal 12"/>
            <p:cNvSpPr/>
            <p:nvPr/>
          </p:nvSpPr>
          <p:spPr>
            <a:xfrm>
              <a:off x="3176723" y="3567164"/>
              <a:ext cx="2005875" cy="857256"/>
            </a:xfrm>
            <a:prstGeom prst="round2DiagRect">
              <a:avLst>
                <a:gd name="adj1" fmla="val 1112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pt-BR" sz="2400" b="1" i="1" dirty="0" smtClean="0">
                  <a:solidFill>
                    <a:schemeClr val="tx1"/>
                  </a:solidFill>
                </a:rPr>
                <a:t>PA4000 </a:t>
              </a:r>
              <a:endParaRPr lang="pt-BR" sz="2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3286108" y="4266639"/>
              <a:ext cx="332197" cy="3768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400"/>
            </a:p>
          </p:txBody>
        </p:sp>
        <p:cxnSp>
          <p:nvCxnSpPr>
            <p:cNvPr id="15" name="Conector reto 14"/>
            <p:cNvCxnSpPr/>
            <p:nvPr/>
          </p:nvCxnSpPr>
          <p:spPr>
            <a:xfrm rot="5400000">
              <a:off x="2892552" y="4251566"/>
              <a:ext cx="107203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rot="5400000">
              <a:off x="2893735" y="4394205"/>
              <a:ext cx="1212726" cy="17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rot="10800000">
              <a:off x="3071804" y="4424612"/>
              <a:ext cx="3357408" cy="56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rot="10800000">
              <a:off x="3238986" y="4500582"/>
              <a:ext cx="3333278" cy="28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2276872"/>
            <a:ext cx="6652592" cy="3895328"/>
          </a:xfrm>
        </p:spPr>
        <p:txBody>
          <a:bodyPr/>
          <a:lstStyle/>
          <a:p>
            <a:pPr algn="ctr"/>
            <a:r>
              <a:rPr lang="en-US" sz="4000" dirty="0" err="1" smtClean="0"/>
              <a:t>Relatórios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e </a:t>
            </a:r>
            <a:r>
              <a:rPr lang="en-US" sz="4000" dirty="0" err="1" smtClean="0"/>
              <a:t>Monitoração</a:t>
            </a:r>
            <a:r>
              <a:rPr lang="en-US" sz="4000" dirty="0" smtClean="0"/>
              <a:t> ON Line</a:t>
            </a:r>
            <a:br>
              <a:rPr lang="en-US" sz="4000" dirty="0" smtClean="0"/>
            </a:br>
            <a:r>
              <a:rPr lang="en-US" sz="4000" dirty="0" err="1" smtClean="0"/>
              <a:t>Através</a:t>
            </a:r>
            <a:r>
              <a:rPr lang="en-US" sz="4000" dirty="0" smtClean="0"/>
              <a:t> do ICL </a:t>
            </a:r>
            <a:endParaRPr lang="pt-BR" sz="4000" dirty="0"/>
          </a:p>
        </p:txBody>
      </p:sp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5652120" y="476672"/>
            <a:ext cx="3224213" cy="809203"/>
            <a:chOff x="3071804" y="3567164"/>
            <a:chExt cx="3500460" cy="1434266"/>
          </a:xfrm>
        </p:grpSpPr>
        <p:sp>
          <p:nvSpPr>
            <p:cNvPr id="4" name="Arredondar Retângulo em um Canto Diagonal 3"/>
            <p:cNvSpPr/>
            <p:nvPr/>
          </p:nvSpPr>
          <p:spPr>
            <a:xfrm>
              <a:off x="3176723" y="3567164"/>
              <a:ext cx="2005875" cy="857256"/>
            </a:xfrm>
            <a:prstGeom prst="round2DiagRect">
              <a:avLst>
                <a:gd name="adj1" fmla="val 1112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pt-BR" sz="2400" b="1" i="1" dirty="0" smtClean="0">
                  <a:solidFill>
                    <a:schemeClr val="tx1"/>
                  </a:solidFill>
                </a:rPr>
                <a:t>PA4000 </a:t>
              </a:r>
              <a:endParaRPr lang="pt-BR" sz="2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3286108" y="4266639"/>
              <a:ext cx="332197" cy="3768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400"/>
            </a:p>
          </p:txBody>
        </p:sp>
        <p:cxnSp>
          <p:nvCxnSpPr>
            <p:cNvPr id="6" name="Conector reto 5"/>
            <p:cNvCxnSpPr/>
            <p:nvPr/>
          </p:nvCxnSpPr>
          <p:spPr>
            <a:xfrm rot="5400000">
              <a:off x="2892552" y="4251566"/>
              <a:ext cx="107203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/>
          </p:nvCxnSpPr>
          <p:spPr>
            <a:xfrm rot="5400000">
              <a:off x="2893735" y="4394205"/>
              <a:ext cx="1212726" cy="17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Conector reto 7"/>
            <p:cNvCxnSpPr/>
            <p:nvPr/>
          </p:nvCxnSpPr>
          <p:spPr>
            <a:xfrm rot="10800000">
              <a:off x="3071804" y="4424612"/>
              <a:ext cx="3357408" cy="56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 rot="10800000">
              <a:off x="3238986" y="4500582"/>
              <a:ext cx="3333278" cy="28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1133475"/>
            <a:ext cx="1674813" cy="5724525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123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" y="2544763"/>
            <a:ext cx="77343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314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AGENTE:</a:t>
            </a:r>
            <a:br>
              <a:rPr lang="pt-BR" dirty="0" smtClean="0"/>
            </a:br>
            <a:r>
              <a:rPr lang="pt-BR" dirty="0" smtClean="0"/>
              <a:t>Performance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457200" y="4038600"/>
            <a:ext cx="8229600" cy="1200329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BR" dirty="0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pt-BR" dirty="0" smtClean="0"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pt-BR" dirty="0" smtClean="0">
                <a:latin typeface="Arial" charset="0"/>
              </a:rPr>
              <a:t>Performance </a:t>
            </a:r>
            <a:r>
              <a:rPr lang="pt-BR" dirty="0">
                <a:latin typeface="Arial" charset="0"/>
              </a:rPr>
              <a:t>pessoal do dia</a:t>
            </a:r>
          </a:p>
        </p:txBody>
      </p:sp>
      <p:grpSp>
        <p:nvGrpSpPr>
          <p:cNvPr id="6" name="Grupo 5"/>
          <p:cNvGrpSpPr>
            <a:grpSpLocks/>
          </p:cNvGrpSpPr>
          <p:nvPr/>
        </p:nvGrpSpPr>
        <p:grpSpPr bwMode="auto">
          <a:xfrm>
            <a:off x="5220072" y="260648"/>
            <a:ext cx="3224213" cy="809203"/>
            <a:chOff x="3071804" y="3567164"/>
            <a:chExt cx="3500460" cy="1434266"/>
          </a:xfrm>
        </p:grpSpPr>
        <p:sp>
          <p:nvSpPr>
            <p:cNvPr id="7" name="Arredondar Retângulo em um Canto Diagonal 6"/>
            <p:cNvSpPr/>
            <p:nvPr/>
          </p:nvSpPr>
          <p:spPr>
            <a:xfrm>
              <a:off x="3176723" y="3567164"/>
              <a:ext cx="2005875" cy="857256"/>
            </a:xfrm>
            <a:prstGeom prst="round2DiagRect">
              <a:avLst>
                <a:gd name="adj1" fmla="val 1112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pt-BR" sz="2400" b="1" i="1" dirty="0" smtClean="0">
                  <a:solidFill>
                    <a:schemeClr val="tx1"/>
                  </a:solidFill>
                </a:rPr>
                <a:t>PA4000 </a:t>
              </a:r>
              <a:endParaRPr lang="pt-BR" sz="2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/>
            <p:cNvSpPr/>
            <p:nvPr/>
          </p:nvSpPr>
          <p:spPr>
            <a:xfrm>
              <a:off x="3286108" y="4266639"/>
              <a:ext cx="332197" cy="3768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400"/>
            </a:p>
          </p:txBody>
        </p:sp>
        <p:cxnSp>
          <p:nvCxnSpPr>
            <p:cNvPr id="9" name="Conector reto 8"/>
            <p:cNvCxnSpPr/>
            <p:nvPr/>
          </p:nvCxnSpPr>
          <p:spPr>
            <a:xfrm rot="5400000">
              <a:off x="2892552" y="4251566"/>
              <a:ext cx="107203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 rot="5400000">
              <a:off x="2893735" y="4394205"/>
              <a:ext cx="1212726" cy="17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 rot="10800000">
              <a:off x="3071804" y="4424612"/>
              <a:ext cx="3357408" cy="56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10800000">
              <a:off x="3238986" y="4500582"/>
              <a:ext cx="3333278" cy="28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" y="2544763"/>
            <a:ext cx="77343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530624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AGENTE:</a:t>
            </a:r>
            <a:br>
              <a:rPr lang="pt-BR" dirty="0" smtClean="0"/>
            </a:br>
            <a:r>
              <a:rPr lang="pt-BR" dirty="0" smtClean="0"/>
              <a:t>Acesso rápido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457200" y="3276600"/>
            <a:ext cx="8229600" cy="395288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BR">
              <a:latin typeface="Arial" charset="0"/>
            </a:endParaRPr>
          </a:p>
        </p:txBody>
      </p:sp>
      <p:grpSp>
        <p:nvGrpSpPr>
          <p:cNvPr id="13" name="Grupo 12"/>
          <p:cNvGrpSpPr>
            <a:grpSpLocks/>
          </p:cNvGrpSpPr>
          <p:nvPr/>
        </p:nvGrpSpPr>
        <p:grpSpPr bwMode="auto">
          <a:xfrm>
            <a:off x="5148064" y="260648"/>
            <a:ext cx="3224213" cy="809203"/>
            <a:chOff x="3071804" y="3567164"/>
            <a:chExt cx="3500460" cy="1434266"/>
          </a:xfrm>
        </p:grpSpPr>
        <p:sp>
          <p:nvSpPr>
            <p:cNvPr id="14" name="Arredondar Retângulo em um Canto Diagonal 13"/>
            <p:cNvSpPr/>
            <p:nvPr/>
          </p:nvSpPr>
          <p:spPr>
            <a:xfrm>
              <a:off x="3176723" y="3567164"/>
              <a:ext cx="2005875" cy="857256"/>
            </a:xfrm>
            <a:prstGeom prst="round2DiagRect">
              <a:avLst>
                <a:gd name="adj1" fmla="val 1112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pt-BR" sz="2400" b="1" i="1" dirty="0" smtClean="0">
                  <a:solidFill>
                    <a:schemeClr val="tx1"/>
                  </a:solidFill>
                </a:rPr>
                <a:t>PA4000 </a:t>
              </a:r>
              <a:endParaRPr lang="pt-BR" sz="2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3286108" y="4266639"/>
              <a:ext cx="332197" cy="3768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400"/>
            </a:p>
          </p:txBody>
        </p:sp>
        <p:cxnSp>
          <p:nvCxnSpPr>
            <p:cNvPr id="16" name="Conector reto 15"/>
            <p:cNvCxnSpPr/>
            <p:nvPr/>
          </p:nvCxnSpPr>
          <p:spPr>
            <a:xfrm rot="5400000">
              <a:off x="2892552" y="4251566"/>
              <a:ext cx="107203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rot="5400000">
              <a:off x="2893735" y="4394205"/>
              <a:ext cx="1212726" cy="17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rot="10800000">
              <a:off x="3071804" y="4424612"/>
              <a:ext cx="3357408" cy="56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 rot="10800000">
              <a:off x="3238986" y="4500582"/>
              <a:ext cx="3333278" cy="28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" y="2544763"/>
            <a:ext cx="77343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457200" y="274638"/>
            <a:ext cx="3610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>
              <a:defRPr/>
            </a:pPr>
            <a:r>
              <a:rPr lang="pt-B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AGENTE</a:t>
            </a:r>
            <a:r>
              <a:rPr lang="pt-B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br>
              <a:rPr lang="pt-B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Mensagens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457200" y="4191000"/>
            <a:ext cx="8229600" cy="395288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BR">
              <a:latin typeface="Arial" charset="0"/>
            </a:endParaRPr>
          </a:p>
        </p:txBody>
      </p:sp>
      <p:grpSp>
        <p:nvGrpSpPr>
          <p:cNvPr id="13" name="Grupo 12"/>
          <p:cNvGrpSpPr>
            <a:grpSpLocks/>
          </p:cNvGrpSpPr>
          <p:nvPr/>
        </p:nvGrpSpPr>
        <p:grpSpPr bwMode="auto">
          <a:xfrm>
            <a:off x="5364088" y="314189"/>
            <a:ext cx="3224213" cy="809203"/>
            <a:chOff x="3071804" y="3567164"/>
            <a:chExt cx="3500460" cy="1434266"/>
          </a:xfrm>
        </p:grpSpPr>
        <p:sp>
          <p:nvSpPr>
            <p:cNvPr id="14" name="Arredondar Retângulo em um Canto Diagonal 13"/>
            <p:cNvSpPr/>
            <p:nvPr/>
          </p:nvSpPr>
          <p:spPr>
            <a:xfrm>
              <a:off x="3176723" y="3567164"/>
              <a:ext cx="2005875" cy="857256"/>
            </a:xfrm>
            <a:prstGeom prst="round2DiagRect">
              <a:avLst>
                <a:gd name="adj1" fmla="val 1112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pt-BR" sz="2400" b="1" i="1" dirty="0" smtClean="0">
                  <a:solidFill>
                    <a:schemeClr val="tx1"/>
                  </a:solidFill>
                </a:rPr>
                <a:t>PA4000 </a:t>
              </a:r>
              <a:endParaRPr lang="pt-BR" sz="2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3286108" y="4266639"/>
              <a:ext cx="332197" cy="3768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400"/>
            </a:p>
          </p:txBody>
        </p:sp>
        <p:cxnSp>
          <p:nvCxnSpPr>
            <p:cNvPr id="16" name="Conector reto 15"/>
            <p:cNvCxnSpPr/>
            <p:nvPr/>
          </p:nvCxnSpPr>
          <p:spPr>
            <a:xfrm rot="5400000">
              <a:off x="2892552" y="4251566"/>
              <a:ext cx="107203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rot="5400000">
              <a:off x="2893735" y="4394205"/>
              <a:ext cx="1212726" cy="17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rot="10800000">
              <a:off x="3071804" y="4424612"/>
              <a:ext cx="3357408" cy="56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 rot="10800000">
              <a:off x="3238986" y="4500582"/>
              <a:ext cx="3333278" cy="28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533400"/>
            <a:ext cx="5559153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pt-BR" dirty="0" smtClean="0"/>
              <a:t>AGENTE:</a:t>
            </a:r>
            <a:br>
              <a:rPr lang="pt-BR" dirty="0" smtClean="0"/>
            </a:br>
            <a:r>
              <a:rPr lang="pt-BR" dirty="0" smtClean="0"/>
              <a:t>Agenda Contatos</a:t>
            </a:r>
            <a:br>
              <a:rPr lang="pt-BR" dirty="0" smtClean="0"/>
            </a:br>
            <a:r>
              <a:rPr lang="pt-BR" dirty="0" smtClean="0"/>
              <a:t>Integrados em rede 4000 e 3000</a:t>
            </a:r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09800"/>
            <a:ext cx="8682038" cy="38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upo 11"/>
          <p:cNvGrpSpPr>
            <a:grpSpLocks/>
          </p:cNvGrpSpPr>
          <p:nvPr/>
        </p:nvGrpSpPr>
        <p:grpSpPr bwMode="auto">
          <a:xfrm>
            <a:off x="5422449" y="260648"/>
            <a:ext cx="3224213" cy="809203"/>
            <a:chOff x="3071804" y="3567164"/>
            <a:chExt cx="3500460" cy="1434266"/>
          </a:xfrm>
        </p:grpSpPr>
        <p:sp>
          <p:nvSpPr>
            <p:cNvPr id="13" name="Arredondar Retângulo em um Canto Diagonal 12"/>
            <p:cNvSpPr/>
            <p:nvPr/>
          </p:nvSpPr>
          <p:spPr>
            <a:xfrm>
              <a:off x="3176723" y="3567164"/>
              <a:ext cx="2005875" cy="857256"/>
            </a:xfrm>
            <a:prstGeom prst="round2DiagRect">
              <a:avLst>
                <a:gd name="adj1" fmla="val 1112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pt-BR" sz="2400" b="1" i="1" dirty="0" smtClean="0">
                  <a:solidFill>
                    <a:schemeClr val="tx1"/>
                  </a:solidFill>
                </a:rPr>
                <a:t>PA4000 </a:t>
              </a:r>
              <a:endParaRPr lang="pt-BR" sz="2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3286108" y="4266639"/>
              <a:ext cx="332197" cy="3768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400"/>
            </a:p>
          </p:txBody>
        </p:sp>
        <p:cxnSp>
          <p:nvCxnSpPr>
            <p:cNvPr id="15" name="Conector reto 14"/>
            <p:cNvCxnSpPr/>
            <p:nvPr/>
          </p:nvCxnSpPr>
          <p:spPr>
            <a:xfrm rot="5400000">
              <a:off x="2892552" y="4251566"/>
              <a:ext cx="107203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rot="5400000">
              <a:off x="2893735" y="4394205"/>
              <a:ext cx="1212726" cy="17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rot="10800000">
              <a:off x="3071804" y="4424612"/>
              <a:ext cx="3357408" cy="56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rot="10800000">
              <a:off x="3238986" y="4500582"/>
              <a:ext cx="3333278" cy="28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68513" y="3246438"/>
            <a:ext cx="6248400" cy="9493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sz="6000" b="1" dirty="0" smtClean="0">
                <a:solidFill>
                  <a:schemeClr val="accent2"/>
                </a:solidFill>
              </a:rPr>
              <a:t> </a:t>
            </a:r>
            <a:r>
              <a:rPr lang="en-GB" sz="6000" b="1" dirty="0" smtClean="0">
                <a:solidFill>
                  <a:schemeClr val="tx1"/>
                </a:solidFill>
              </a:rPr>
              <a:t>PA4000-Recorder</a:t>
            </a:r>
            <a:endParaRPr lang="pt-BR" sz="6000" b="1" dirty="0" smtClean="0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1133475"/>
            <a:ext cx="1674813" cy="5724525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5004048" y="260648"/>
            <a:ext cx="3336999" cy="809203"/>
            <a:chOff x="3071804" y="3567164"/>
            <a:chExt cx="3622909" cy="1434266"/>
          </a:xfrm>
        </p:grpSpPr>
        <p:sp>
          <p:nvSpPr>
            <p:cNvPr id="6" name="Arredondar Retângulo em um Canto Diagonal 5"/>
            <p:cNvSpPr/>
            <p:nvPr/>
          </p:nvSpPr>
          <p:spPr>
            <a:xfrm>
              <a:off x="3176723" y="3567164"/>
              <a:ext cx="3517990" cy="857256"/>
            </a:xfrm>
            <a:prstGeom prst="round2DiagRect">
              <a:avLst>
                <a:gd name="adj1" fmla="val 1112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pt-BR" sz="2400" b="1" i="1" dirty="0" smtClean="0">
                  <a:solidFill>
                    <a:schemeClr val="tx1"/>
                  </a:solidFill>
                </a:rPr>
                <a:t>PA4000 RECORDER</a:t>
              </a:r>
              <a:endParaRPr lang="pt-BR" sz="2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3286108" y="4266639"/>
              <a:ext cx="332197" cy="3768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400"/>
            </a:p>
          </p:txBody>
        </p:sp>
        <p:cxnSp>
          <p:nvCxnSpPr>
            <p:cNvPr id="8" name="Conector reto 7"/>
            <p:cNvCxnSpPr/>
            <p:nvPr/>
          </p:nvCxnSpPr>
          <p:spPr>
            <a:xfrm rot="5400000">
              <a:off x="2892552" y="4251566"/>
              <a:ext cx="107203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 rot="5400000">
              <a:off x="2893735" y="4394205"/>
              <a:ext cx="1212726" cy="17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 rot="10800000">
              <a:off x="3071804" y="4424612"/>
              <a:ext cx="3357408" cy="56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 rot="10800000">
              <a:off x="3238986" y="4500582"/>
              <a:ext cx="3333278" cy="28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683" name="AutoShape 3"/>
          <p:cNvCxnSpPr>
            <a:cxnSpLocks noChangeShapeType="1"/>
            <a:stCxn id="71692" idx="0"/>
          </p:cNvCxnSpPr>
          <p:nvPr/>
        </p:nvCxnSpPr>
        <p:spPr bwMode="auto">
          <a:xfrm rot="16200000" flipH="1">
            <a:off x="7018534" y="4438849"/>
            <a:ext cx="1146126" cy="1142652"/>
          </a:xfrm>
          <a:prstGeom prst="straightConnector1">
            <a:avLst/>
          </a:prstGeom>
          <a:noFill/>
          <a:ln w="41275">
            <a:solidFill>
              <a:srgbClr val="000080"/>
            </a:solidFill>
            <a:prstDash val="sysDot"/>
            <a:round/>
            <a:headEnd/>
            <a:tailEnd/>
          </a:ln>
        </p:spPr>
      </p:cxnSp>
      <p:sp>
        <p:nvSpPr>
          <p:cNvPr id="716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50238" cy="25019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Font typeface="Wingdings" pitchFamily="2" charset="2"/>
              <a:buNone/>
              <a:defRPr/>
            </a:pPr>
            <a:endParaRPr lang="pt-BR" sz="1800" b="1" dirty="0" smtClean="0"/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pt-BR" sz="1800" b="1" dirty="0" smtClean="0"/>
              <a:t>PA4000-</a:t>
            </a:r>
            <a:r>
              <a:rPr lang="pt-BR" sz="1800" b="1" dirty="0" err="1" smtClean="0"/>
              <a:t>Recorder</a:t>
            </a:r>
            <a:r>
              <a:rPr lang="pt-BR" sz="1800" dirty="0" smtClean="0"/>
              <a:t> - interface opcional do PA4000 AGENT para gravação no ramal, através da placa de som do micro*</a:t>
            </a:r>
            <a:endParaRPr lang="en-US" sz="1800" dirty="0" smtClean="0"/>
          </a:p>
          <a:p>
            <a:pPr eaLnBrk="1" hangingPunct="1">
              <a:lnSpc>
                <a:spcPct val="105000"/>
              </a:lnSpc>
              <a:buFont typeface="Wingdings" pitchFamily="2" charset="2"/>
              <a:buChar char="§"/>
              <a:defRPr/>
            </a:pPr>
            <a:r>
              <a:rPr lang="pt-BR" sz="1800" dirty="0" smtClean="0"/>
              <a:t>Foco: gravação para </a:t>
            </a:r>
            <a:r>
              <a:rPr lang="pt-BR" sz="1800" b="1" dirty="0" smtClean="0"/>
              <a:t>monitoração</a:t>
            </a:r>
            <a:r>
              <a:rPr lang="pt-BR" sz="1800" dirty="0" smtClean="0"/>
              <a:t>,</a:t>
            </a:r>
            <a:r>
              <a:rPr lang="pt-BR" sz="1800" b="1" dirty="0" smtClean="0"/>
              <a:t>capacitação </a:t>
            </a:r>
            <a:r>
              <a:rPr lang="pt-BR" sz="1800" dirty="0" smtClean="0"/>
              <a:t>e</a:t>
            </a:r>
            <a:r>
              <a:rPr lang="pt-BR" sz="1800" b="1" dirty="0" smtClean="0"/>
              <a:t> treinamento</a:t>
            </a:r>
          </a:p>
          <a:p>
            <a:pPr eaLnBrk="1" hangingPunct="1">
              <a:lnSpc>
                <a:spcPct val="105000"/>
              </a:lnSpc>
              <a:buFont typeface="Wingdings" pitchFamily="2" charset="2"/>
              <a:buChar char="§"/>
              <a:defRPr/>
            </a:pPr>
            <a:r>
              <a:rPr lang="pt-BR" sz="1800" dirty="0" smtClean="0"/>
              <a:t>Hardware necessário</a:t>
            </a:r>
          </a:p>
          <a:p>
            <a:pPr lvl="1" eaLnBrk="1" hangingPunct="1">
              <a:lnSpc>
                <a:spcPct val="105000"/>
              </a:lnSpc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pt-BR" sz="1800" dirty="0" smtClean="0"/>
              <a:t>Adaptador para conexão do ramal ao micro (BC </a:t>
            </a:r>
            <a:r>
              <a:rPr lang="pt-BR" sz="1800" dirty="0" err="1" smtClean="0"/>
              <a:t>adapter</a:t>
            </a:r>
            <a:r>
              <a:rPr lang="pt-BR" sz="1800" dirty="0" smtClean="0"/>
              <a:t>).</a:t>
            </a:r>
          </a:p>
          <a:p>
            <a:pPr lvl="1" eaLnBrk="1" hangingPunct="1">
              <a:lnSpc>
                <a:spcPct val="105000"/>
              </a:lnSpc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pt-BR" sz="1800" dirty="0" err="1" smtClean="0"/>
              <a:t>Headset</a:t>
            </a:r>
            <a:r>
              <a:rPr lang="pt-BR" sz="1800" dirty="0" smtClean="0"/>
              <a:t> USB feito em parceria com a </a:t>
            </a:r>
            <a:r>
              <a:rPr lang="pt-BR" sz="1800" dirty="0" err="1" smtClean="0"/>
              <a:t>Earset</a:t>
            </a:r>
            <a:r>
              <a:rPr lang="pt-BR" sz="1800" dirty="0" smtClean="0"/>
              <a:t> </a:t>
            </a:r>
            <a:r>
              <a:rPr lang="pt-BR" sz="1800" b="1" u="sng" dirty="0" smtClean="0"/>
              <a:t>com segurança</a:t>
            </a:r>
            <a:r>
              <a:rPr lang="pt-BR" sz="1800" dirty="0" smtClean="0"/>
              <a:t>.</a:t>
            </a:r>
          </a:p>
          <a:p>
            <a:pPr lvl="1" eaLnBrk="1" hangingPunct="1">
              <a:lnSpc>
                <a:spcPct val="105000"/>
              </a:lnSpc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pt-BR" sz="1800" dirty="0" err="1" smtClean="0"/>
              <a:t>Recorder</a:t>
            </a:r>
            <a:r>
              <a:rPr lang="pt-BR" sz="1800" dirty="0" smtClean="0"/>
              <a:t> </a:t>
            </a:r>
            <a:r>
              <a:rPr lang="pt-BR" sz="1800" dirty="0" err="1" smtClean="0"/>
              <a:t>Adapter</a:t>
            </a:r>
            <a:r>
              <a:rPr lang="pt-BR" sz="1800" dirty="0" smtClean="0"/>
              <a:t> para ramal digital</a:t>
            </a:r>
          </a:p>
          <a:p>
            <a:pPr eaLnBrk="1" hangingPunct="1">
              <a:lnSpc>
                <a:spcPct val="105000"/>
              </a:lnSpc>
              <a:buFont typeface="Wingdings" pitchFamily="2" charset="2"/>
              <a:buChar char="§"/>
              <a:defRPr/>
            </a:pPr>
            <a:r>
              <a:rPr lang="pt-BR" sz="1800" dirty="0" smtClean="0"/>
              <a:t>Arquivos armazenados localmente e depois transferidos ao servidor – pode ser exportado em formato </a:t>
            </a:r>
            <a:r>
              <a:rPr lang="pt-BR" sz="1800" dirty="0" err="1" smtClean="0"/>
              <a:t>wave</a:t>
            </a:r>
            <a:endParaRPr lang="pt-BR" sz="1800" dirty="0" smtClean="0"/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304800" y="6626225"/>
            <a:ext cx="1150938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de-DE" altLang="de-DE" sz="1000" b="0">
                <a:solidFill>
                  <a:schemeClr val="bg1"/>
                </a:solidFill>
                <a:latin typeface="Arial" charset="0"/>
              </a:rPr>
              <a:t>© Siemens  2001</a:t>
            </a:r>
          </a:p>
        </p:txBody>
      </p:sp>
      <p:pic>
        <p:nvPicPr>
          <p:cNvPr id="19462" name="Picture 7" descr="P477-3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149080"/>
            <a:ext cx="1839913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Line 8"/>
          <p:cNvSpPr>
            <a:spLocks noChangeShapeType="1"/>
          </p:cNvSpPr>
          <p:nvPr/>
        </p:nvSpPr>
        <p:spPr bwMode="auto">
          <a:xfrm>
            <a:off x="3048000" y="4648200"/>
            <a:ext cx="7938" cy="1339850"/>
          </a:xfrm>
          <a:prstGeom prst="line">
            <a:avLst/>
          </a:prstGeom>
          <a:noFill/>
          <a:ln w="412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9464" name="Line 9"/>
          <p:cNvSpPr>
            <a:spLocks noChangeShapeType="1"/>
          </p:cNvSpPr>
          <p:nvPr/>
        </p:nvSpPr>
        <p:spPr bwMode="auto">
          <a:xfrm flipH="1">
            <a:off x="3055938" y="5859463"/>
            <a:ext cx="3244850" cy="25400"/>
          </a:xfrm>
          <a:prstGeom prst="line">
            <a:avLst/>
          </a:prstGeom>
          <a:noFill/>
          <a:ln w="412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9465" name="Rectangle 10"/>
          <p:cNvSpPr>
            <a:spLocks noChangeArrowheads="1"/>
          </p:cNvSpPr>
          <p:nvPr/>
        </p:nvSpPr>
        <p:spPr bwMode="auto">
          <a:xfrm>
            <a:off x="8408988" y="4533900"/>
            <a:ext cx="71437" cy="71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71691" name="Picture 11" descr="8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8588" y="5583238"/>
            <a:ext cx="8270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2" name="Line 12"/>
          <p:cNvSpPr>
            <a:spLocks noChangeShapeType="1"/>
          </p:cNvSpPr>
          <p:nvPr/>
        </p:nvSpPr>
        <p:spPr bwMode="auto">
          <a:xfrm flipH="1">
            <a:off x="4427982" y="4437112"/>
            <a:ext cx="2592289" cy="0"/>
          </a:xfrm>
          <a:prstGeom prst="line">
            <a:avLst/>
          </a:prstGeom>
          <a:noFill/>
          <a:ln w="41275">
            <a:solidFill>
              <a:srgbClr val="000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9468" name="Text Box 13"/>
          <p:cNvSpPr txBox="1">
            <a:spLocks noChangeArrowheads="1"/>
          </p:cNvSpPr>
          <p:nvPr/>
        </p:nvSpPr>
        <p:spPr bwMode="auto">
          <a:xfrm>
            <a:off x="4371975" y="5637213"/>
            <a:ext cx="312738" cy="182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>
                <a:latin typeface="Siemens Sans" pitchFamily="2" charset="0"/>
              </a:rPr>
              <a:t>LAN</a:t>
            </a:r>
            <a:endParaRPr lang="en-US" sz="1200">
              <a:latin typeface="Siemens Sans" pitchFamily="2" charset="0"/>
            </a:endParaRPr>
          </a:p>
        </p:txBody>
      </p:sp>
      <p:pic>
        <p:nvPicPr>
          <p:cNvPr id="19469" name="Picture 15" descr="server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75" y="5321300"/>
            <a:ext cx="401638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0" name="Text Box 16"/>
          <p:cNvSpPr txBox="1">
            <a:spLocks noChangeArrowheads="1"/>
          </p:cNvSpPr>
          <p:nvPr/>
        </p:nvSpPr>
        <p:spPr bwMode="auto">
          <a:xfrm>
            <a:off x="3206750" y="5949950"/>
            <a:ext cx="1443038" cy="182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>
                <a:latin typeface="Siemens Sans" pitchFamily="2" charset="0"/>
              </a:rPr>
              <a:t>BC Recorder Server</a:t>
            </a:r>
            <a:endParaRPr lang="en-US" sz="1200">
              <a:latin typeface="Siemens Sans" pitchFamily="2" charset="0"/>
            </a:endParaRPr>
          </a:p>
        </p:txBody>
      </p:sp>
      <p:sp>
        <p:nvSpPr>
          <p:cNvPr id="19471" name="Text Box 17"/>
          <p:cNvSpPr txBox="1">
            <a:spLocks noChangeArrowheads="1"/>
          </p:cNvSpPr>
          <p:nvPr/>
        </p:nvSpPr>
        <p:spPr bwMode="auto">
          <a:xfrm>
            <a:off x="5199063" y="6145213"/>
            <a:ext cx="795337" cy="182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Siemens Sans" pitchFamily="2" charset="0"/>
              </a:rPr>
              <a:t>BC AGENT</a:t>
            </a:r>
          </a:p>
        </p:txBody>
      </p:sp>
      <p:sp>
        <p:nvSpPr>
          <p:cNvPr id="19472" name="Text Box 18"/>
          <p:cNvSpPr txBox="1">
            <a:spLocks noChangeArrowheads="1"/>
          </p:cNvSpPr>
          <p:nvPr/>
        </p:nvSpPr>
        <p:spPr bwMode="auto">
          <a:xfrm>
            <a:off x="1760538" y="6448425"/>
            <a:ext cx="6699250" cy="3365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>
                <a:latin typeface="Arial" charset="0"/>
              </a:rPr>
              <a:t>* Sistema comercializado por licença.</a:t>
            </a:r>
            <a:endParaRPr lang="en-US" sz="1600">
              <a:latin typeface="Arial" charset="0"/>
            </a:endParaRPr>
          </a:p>
        </p:txBody>
      </p:sp>
      <p:pic>
        <p:nvPicPr>
          <p:cNvPr id="19473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5600" y="5229225"/>
            <a:ext cx="1116013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 Box 20"/>
          <p:cNvSpPr txBox="1">
            <a:spLocks noChangeArrowheads="1"/>
          </p:cNvSpPr>
          <p:nvPr/>
        </p:nvSpPr>
        <p:spPr bwMode="auto">
          <a:xfrm>
            <a:off x="6516688" y="5516563"/>
            <a:ext cx="757237" cy="552450"/>
          </a:xfrm>
          <a:prstGeom prst="rect">
            <a:avLst/>
          </a:prstGeom>
          <a:solidFill>
            <a:srgbClr val="F6D7C4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pt-BR" sz="1200">
                <a:solidFill>
                  <a:srgbClr val="000000"/>
                </a:solidFill>
                <a:latin typeface="Arial" charset="0"/>
              </a:rPr>
              <a:t>Placa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pt-BR" sz="1200">
                <a:solidFill>
                  <a:srgbClr val="000000"/>
                </a:solidFill>
                <a:latin typeface="Arial" charset="0"/>
              </a:rPr>
              <a:t>de som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pt-BR" sz="1200">
                <a:solidFill>
                  <a:srgbClr val="000000"/>
                </a:solidFill>
                <a:latin typeface="Arial" charset="0"/>
              </a:rPr>
              <a:t>ou usb</a:t>
            </a:r>
          </a:p>
        </p:txBody>
      </p:sp>
      <p:cxnSp>
        <p:nvCxnSpPr>
          <p:cNvPr id="71701" name="AutoShape 21"/>
          <p:cNvCxnSpPr>
            <a:cxnSpLocks noChangeShapeType="1"/>
            <a:stCxn id="19474" idx="3"/>
          </p:cNvCxnSpPr>
          <p:nvPr/>
        </p:nvCxnSpPr>
        <p:spPr bwMode="auto">
          <a:xfrm flipV="1">
            <a:off x="7273925" y="5735638"/>
            <a:ext cx="1041400" cy="57150"/>
          </a:xfrm>
          <a:prstGeom prst="straightConnector1">
            <a:avLst/>
          </a:prstGeom>
          <a:noFill/>
          <a:ln w="41275">
            <a:solidFill>
              <a:srgbClr val="000080"/>
            </a:solidFill>
            <a:prstDash val="sysDot"/>
            <a:round/>
            <a:headEnd/>
            <a:tailEnd/>
          </a:ln>
        </p:spPr>
      </p:cxnSp>
      <p:sp>
        <p:nvSpPr>
          <p:cNvPr id="19476" name="Text Box 22"/>
          <p:cNvSpPr txBox="1">
            <a:spLocks noChangeArrowheads="1"/>
          </p:cNvSpPr>
          <p:nvPr/>
        </p:nvSpPr>
        <p:spPr bwMode="auto">
          <a:xfrm>
            <a:off x="5699125" y="4697413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000000"/>
                </a:solidFill>
              </a:rPr>
              <a:t>PA</a:t>
            </a:r>
          </a:p>
        </p:txBody>
      </p:sp>
      <p:grpSp>
        <p:nvGrpSpPr>
          <p:cNvPr id="22" name="Grupo 4"/>
          <p:cNvGrpSpPr>
            <a:grpSpLocks/>
          </p:cNvGrpSpPr>
          <p:nvPr/>
        </p:nvGrpSpPr>
        <p:grpSpPr bwMode="auto">
          <a:xfrm>
            <a:off x="5004048" y="260648"/>
            <a:ext cx="3336999" cy="809203"/>
            <a:chOff x="3071804" y="3567164"/>
            <a:chExt cx="3622909" cy="1434266"/>
          </a:xfrm>
        </p:grpSpPr>
        <p:sp>
          <p:nvSpPr>
            <p:cNvPr id="23" name="Arredondar Retângulo em um Canto Diagonal 22"/>
            <p:cNvSpPr/>
            <p:nvPr/>
          </p:nvSpPr>
          <p:spPr>
            <a:xfrm>
              <a:off x="3176723" y="3567164"/>
              <a:ext cx="3517990" cy="857256"/>
            </a:xfrm>
            <a:prstGeom prst="round2DiagRect">
              <a:avLst>
                <a:gd name="adj1" fmla="val 1112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pt-BR" sz="2400" b="1" i="1" dirty="0" smtClean="0">
                  <a:solidFill>
                    <a:schemeClr val="tx1"/>
                  </a:solidFill>
                </a:rPr>
                <a:t>PA4000 RECORDER</a:t>
              </a:r>
              <a:endParaRPr lang="pt-BR" sz="2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3286108" y="4266639"/>
              <a:ext cx="332197" cy="3768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400"/>
            </a:p>
          </p:txBody>
        </p:sp>
        <p:cxnSp>
          <p:nvCxnSpPr>
            <p:cNvPr id="25" name="Conector reto 24"/>
            <p:cNvCxnSpPr/>
            <p:nvPr/>
          </p:nvCxnSpPr>
          <p:spPr>
            <a:xfrm rot="5400000">
              <a:off x="2892552" y="4251566"/>
              <a:ext cx="107203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/>
          </p:nvCxnSpPr>
          <p:spPr>
            <a:xfrm rot="5400000">
              <a:off x="2893735" y="4394205"/>
              <a:ext cx="1212726" cy="17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ector reto 26"/>
            <p:cNvCxnSpPr/>
            <p:nvPr/>
          </p:nvCxnSpPr>
          <p:spPr>
            <a:xfrm rot="10800000">
              <a:off x="3071804" y="4424612"/>
              <a:ext cx="3357408" cy="56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ector reto 27"/>
            <p:cNvCxnSpPr/>
            <p:nvPr/>
          </p:nvCxnSpPr>
          <p:spPr>
            <a:xfrm rot="10800000">
              <a:off x="3238986" y="4500582"/>
              <a:ext cx="3333278" cy="28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44600" y="460375"/>
            <a:ext cx="6700838" cy="911225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Tipos de Gravação</a:t>
            </a:r>
            <a:endParaRPr lang="en-US" dirty="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200275"/>
            <a:ext cx="7092950" cy="1287463"/>
          </a:xfrm>
        </p:spPr>
        <p:txBody>
          <a:bodyPr lIns="0" tIns="0" rIns="0" bIns="0"/>
          <a:lstStyle/>
          <a:p>
            <a:pPr eaLnBrk="1" hangingPunct="1">
              <a:lnSpc>
                <a:spcPct val="135000"/>
              </a:lnSpc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pt-BR" sz="2000" b="1" smtClean="0"/>
              <a:t>Gravação Automática</a:t>
            </a:r>
          </a:p>
          <a:p>
            <a:pPr lvl="1" eaLnBrk="1" hangingPunct="1">
              <a:lnSpc>
                <a:spcPct val="135000"/>
              </a:lnSpc>
              <a:buClr>
                <a:schemeClr val="folHlink"/>
              </a:buClr>
              <a:buFont typeface="Wingdings" pitchFamily="2" charset="2"/>
              <a:buChar char=""/>
              <a:defRPr/>
            </a:pPr>
            <a:r>
              <a:rPr lang="pt-BR" sz="2000" b="1" smtClean="0"/>
              <a:t>Automática - todas chamadas são gravadas.</a:t>
            </a:r>
          </a:p>
          <a:p>
            <a:pPr lvl="1" eaLnBrk="1" hangingPunct="1">
              <a:lnSpc>
                <a:spcPct val="135000"/>
              </a:lnSpc>
              <a:buClr>
                <a:schemeClr val="folHlink"/>
              </a:buClr>
              <a:buFont typeface="Wingdings" pitchFamily="2" charset="2"/>
              <a:buChar char=""/>
              <a:defRPr/>
            </a:pPr>
            <a:r>
              <a:rPr lang="pt-BR" sz="2000" b="1" smtClean="0"/>
              <a:t>Por demanda acionado pelo PA.</a:t>
            </a:r>
          </a:p>
          <a:p>
            <a:pPr lvl="1" eaLnBrk="1" hangingPunct="1">
              <a:lnSpc>
                <a:spcPct val="135000"/>
              </a:lnSpc>
              <a:buClr>
                <a:schemeClr val="folHlink"/>
              </a:buClr>
              <a:buFont typeface="Wingdings" pitchFamily="2" charset="2"/>
              <a:buChar char=""/>
              <a:defRPr/>
            </a:pPr>
            <a:r>
              <a:rPr lang="pt-BR" sz="2000" b="1" smtClean="0"/>
              <a:t>Compactação a 100K byte por minuto facilidade para o armazenamento.</a:t>
            </a:r>
          </a:p>
          <a:p>
            <a:pPr lvl="1" eaLnBrk="1" hangingPunct="1">
              <a:lnSpc>
                <a:spcPct val="135000"/>
              </a:lnSpc>
              <a:buClr>
                <a:schemeClr val="folHlink"/>
              </a:buClr>
              <a:buFont typeface="Wingdings" pitchFamily="2" charset="2"/>
              <a:buChar char=""/>
              <a:defRPr/>
            </a:pPr>
            <a:r>
              <a:rPr lang="pt-BR" sz="2000" b="1" smtClean="0"/>
              <a:t>Arquivo criptografado “segurança”.</a:t>
            </a:r>
          </a:p>
          <a:p>
            <a:pPr lvl="1" eaLnBrk="1" hangingPunct="1">
              <a:lnSpc>
                <a:spcPct val="135000"/>
              </a:lnSpc>
              <a:buClr>
                <a:schemeClr val="folHlink"/>
              </a:buClr>
              <a:buFont typeface="Wingdings" pitchFamily="2" charset="2"/>
              <a:buChar char=""/>
              <a:defRPr/>
            </a:pPr>
            <a:r>
              <a:rPr lang="pt-BR" sz="2000" b="1" smtClean="0"/>
              <a:t>Backup Centralizado no servidor.</a:t>
            </a:r>
          </a:p>
          <a:p>
            <a:pPr lvl="1" eaLnBrk="1" hangingPunct="1">
              <a:lnSpc>
                <a:spcPct val="135000"/>
              </a:lnSpc>
              <a:buClr>
                <a:schemeClr val="folHlink"/>
              </a:buClr>
              <a:buFont typeface="Wingdings" pitchFamily="2" charset="2"/>
              <a:buChar char=""/>
              <a:defRPr/>
            </a:pPr>
            <a:r>
              <a:rPr lang="pt-BR" sz="2000" b="1" smtClean="0"/>
              <a:t>Excelente rastreabilidade.</a:t>
            </a:r>
          </a:p>
          <a:p>
            <a:pPr lvl="1" eaLnBrk="1" hangingPunct="1">
              <a:lnSpc>
                <a:spcPct val="135000"/>
              </a:lnSpc>
              <a:buClr>
                <a:schemeClr val="folHlink"/>
              </a:buClr>
              <a:buFont typeface="Wingdings" pitchFamily="2" charset="2"/>
              <a:buChar char=""/>
              <a:defRPr/>
            </a:pPr>
            <a:endParaRPr lang="pt-BR" sz="2000" b="1" smtClean="0"/>
          </a:p>
        </p:txBody>
      </p: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5004048" y="260648"/>
            <a:ext cx="3336999" cy="809203"/>
            <a:chOff x="3071804" y="3567164"/>
            <a:chExt cx="3622909" cy="1434266"/>
          </a:xfrm>
        </p:grpSpPr>
        <p:sp>
          <p:nvSpPr>
            <p:cNvPr id="6" name="Arredondar Retângulo em um Canto Diagonal 5"/>
            <p:cNvSpPr/>
            <p:nvPr/>
          </p:nvSpPr>
          <p:spPr>
            <a:xfrm>
              <a:off x="3176723" y="3567164"/>
              <a:ext cx="3517990" cy="857256"/>
            </a:xfrm>
            <a:prstGeom prst="round2DiagRect">
              <a:avLst>
                <a:gd name="adj1" fmla="val 1112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pt-BR" sz="2400" b="1" i="1" dirty="0" smtClean="0">
                  <a:solidFill>
                    <a:schemeClr val="tx1"/>
                  </a:solidFill>
                </a:rPr>
                <a:t>PA4000 RECORDER</a:t>
              </a:r>
              <a:endParaRPr lang="pt-BR" sz="2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3286108" y="4266639"/>
              <a:ext cx="332197" cy="3768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400"/>
            </a:p>
          </p:txBody>
        </p:sp>
        <p:cxnSp>
          <p:nvCxnSpPr>
            <p:cNvPr id="8" name="Conector reto 7"/>
            <p:cNvCxnSpPr/>
            <p:nvPr/>
          </p:nvCxnSpPr>
          <p:spPr>
            <a:xfrm rot="5400000">
              <a:off x="2892552" y="4251566"/>
              <a:ext cx="107203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 rot="5400000">
              <a:off x="2893735" y="4394205"/>
              <a:ext cx="1212726" cy="17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 rot="10800000">
              <a:off x="3071804" y="4424612"/>
              <a:ext cx="3357408" cy="56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 rot="10800000">
              <a:off x="3238986" y="4500582"/>
              <a:ext cx="3333278" cy="28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908050"/>
            <a:ext cx="6740525" cy="847725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Rastreabilidade, busca simplificada das gravações</a:t>
            </a:r>
            <a:r>
              <a:rPr lang="pt-BR" dirty="0" smtClean="0"/>
              <a:t> </a:t>
            </a:r>
            <a:endParaRPr lang="en-US" dirty="0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057400"/>
            <a:ext cx="7770812" cy="3668713"/>
          </a:xfrm>
        </p:spPr>
        <p:txBody>
          <a:bodyPr lIns="0" tIns="0" rIns="0" bIns="0"/>
          <a:lstStyle/>
          <a:p>
            <a:pPr eaLnBrk="1" hangingPunct="1"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pt-BR" sz="2000" b="1" dirty="0" smtClean="0"/>
              <a:t>Busca e Lista das gravações</a:t>
            </a:r>
          </a:p>
          <a:p>
            <a:pPr eaLnBrk="1" hangingPunct="1"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pt-BR" sz="2000" b="1" dirty="0" smtClean="0"/>
              <a:t>Busca das gravações disponíveis</a:t>
            </a:r>
          </a:p>
          <a:p>
            <a:pPr eaLnBrk="1" hangingPunct="1"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pt-BR" sz="2000" b="1" dirty="0" smtClean="0"/>
              <a:t>Filtros por:</a:t>
            </a:r>
          </a:p>
          <a:p>
            <a:pPr eaLnBrk="1" hangingPunct="1"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pt-BR" sz="2000" b="1" dirty="0" smtClean="0"/>
              <a:t>Data / Hora</a:t>
            </a:r>
          </a:p>
          <a:p>
            <a:pPr eaLnBrk="1" hangingPunct="1"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pt-BR" sz="2000" b="1" dirty="0" smtClean="0"/>
              <a:t>Numero de “A” </a:t>
            </a:r>
            <a:r>
              <a:rPr lang="pt-BR" sz="2000" b="1" dirty="0" err="1" smtClean="0"/>
              <a:t>bina</a:t>
            </a:r>
            <a:r>
              <a:rPr lang="pt-BR" sz="2000" b="1" dirty="0" smtClean="0"/>
              <a:t>.</a:t>
            </a:r>
          </a:p>
          <a:p>
            <a:pPr eaLnBrk="1" hangingPunct="1"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pt-BR" sz="2000" b="1" dirty="0" smtClean="0"/>
              <a:t>Dinis Grupo de </a:t>
            </a:r>
            <a:r>
              <a:rPr lang="pt-BR" sz="2000" b="1" dirty="0" err="1" smtClean="0"/>
              <a:t>call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center</a:t>
            </a:r>
            <a:r>
              <a:rPr lang="pt-BR" sz="2000" b="1" dirty="0" smtClean="0"/>
              <a:t>.</a:t>
            </a:r>
          </a:p>
          <a:p>
            <a:pPr eaLnBrk="1" hangingPunct="1"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pt-BR" sz="2000" b="1" dirty="0" smtClean="0"/>
              <a:t>Numero discado.</a:t>
            </a:r>
          </a:p>
          <a:p>
            <a:pPr eaLnBrk="1" hangingPunct="1"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pt-BR" sz="2000" b="1" dirty="0" smtClean="0"/>
              <a:t>Agente.</a:t>
            </a:r>
          </a:p>
          <a:p>
            <a:pPr eaLnBrk="1" hangingPunct="1"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pt-BR" sz="2000" b="1" dirty="0" smtClean="0"/>
              <a:t>Numero do ramal.</a:t>
            </a:r>
            <a:endParaRPr lang="pt-BR" sz="20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pt-BR" sz="2000" b="1" dirty="0" smtClean="0"/>
              <a:t>Supervisor pode ouvir e avaliar.</a:t>
            </a:r>
            <a:endParaRPr lang="en-US" sz="2000" b="1" dirty="0" smtClean="0"/>
          </a:p>
        </p:txBody>
      </p: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5051425" y="476672"/>
            <a:ext cx="3336999" cy="809203"/>
            <a:chOff x="3071804" y="3567164"/>
            <a:chExt cx="3622909" cy="1434266"/>
          </a:xfrm>
        </p:grpSpPr>
        <p:sp>
          <p:nvSpPr>
            <p:cNvPr id="6" name="Arredondar Retângulo em um Canto Diagonal 5"/>
            <p:cNvSpPr/>
            <p:nvPr/>
          </p:nvSpPr>
          <p:spPr>
            <a:xfrm>
              <a:off x="3176723" y="3567164"/>
              <a:ext cx="3517990" cy="857256"/>
            </a:xfrm>
            <a:prstGeom prst="round2DiagRect">
              <a:avLst>
                <a:gd name="adj1" fmla="val 1112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pt-BR" sz="2400" b="1" i="1" dirty="0" smtClean="0">
                  <a:solidFill>
                    <a:schemeClr val="tx1"/>
                  </a:solidFill>
                </a:rPr>
                <a:t>PA4000 RECORDER</a:t>
              </a:r>
              <a:endParaRPr lang="pt-BR" sz="2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3286108" y="4266639"/>
              <a:ext cx="332197" cy="3768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400"/>
            </a:p>
          </p:txBody>
        </p:sp>
        <p:cxnSp>
          <p:nvCxnSpPr>
            <p:cNvPr id="8" name="Conector reto 7"/>
            <p:cNvCxnSpPr/>
            <p:nvPr/>
          </p:nvCxnSpPr>
          <p:spPr>
            <a:xfrm rot="5400000">
              <a:off x="2892552" y="4251566"/>
              <a:ext cx="107203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 rot="5400000">
              <a:off x="2893735" y="4394205"/>
              <a:ext cx="1212726" cy="17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 rot="10800000">
              <a:off x="3071804" y="4424612"/>
              <a:ext cx="3357408" cy="56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 rot="10800000">
              <a:off x="3238986" y="4500582"/>
              <a:ext cx="3333278" cy="28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178696" cy="63341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/>
              <a:t>Tela do supervisor</a:t>
            </a:r>
            <a:endParaRPr lang="pt-BR" sz="3200" dirty="0" smtClean="0">
              <a:solidFill>
                <a:schemeClr val="hlink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946" y="1600200"/>
            <a:ext cx="795410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4"/>
          <p:cNvGrpSpPr>
            <a:grpSpLocks/>
          </p:cNvGrpSpPr>
          <p:nvPr/>
        </p:nvGrpSpPr>
        <p:grpSpPr bwMode="auto">
          <a:xfrm>
            <a:off x="5433504" y="341346"/>
            <a:ext cx="3336999" cy="809203"/>
            <a:chOff x="3071804" y="3567164"/>
            <a:chExt cx="3622909" cy="1434266"/>
          </a:xfrm>
        </p:grpSpPr>
        <p:sp>
          <p:nvSpPr>
            <p:cNvPr id="7" name="Arredondar Retângulo em um Canto Diagonal 6"/>
            <p:cNvSpPr/>
            <p:nvPr/>
          </p:nvSpPr>
          <p:spPr>
            <a:xfrm>
              <a:off x="3176723" y="3567164"/>
              <a:ext cx="3517990" cy="857256"/>
            </a:xfrm>
            <a:prstGeom prst="round2DiagRect">
              <a:avLst>
                <a:gd name="adj1" fmla="val 1112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pt-BR" sz="2400" b="1" i="1" dirty="0" smtClean="0">
                  <a:solidFill>
                    <a:schemeClr val="tx1"/>
                  </a:solidFill>
                </a:rPr>
                <a:t>PA4000 RECORDER</a:t>
              </a:r>
              <a:endParaRPr lang="pt-BR" sz="2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/>
            <p:cNvSpPr/>
            <p:nvPr/>
          </p:nvSpPr>
          <p:spPr>
            <a:xfrm>
              <a:off x="3286108" y="4266639"/>
              <a:ext cx="332197" cy="3768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400"/>
            </a:p>
          </p:txBody>
        </p:sp>
        <p:cxnSp>
          <p:nvCxnSpPr>
            <p:cNvPr id="9" name="Conector reto 8"/>
            <p:cNvCxnSpPr/>
            <p:nvPr/>
          </p:nvCxnSpPr>
          <p:spPr>
            <a:xfrm rot="5400000">
              <a:off x="2892552" y="4251566"/>
              <a:ext cx="107203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 rot="5400000">
              <a:off x="2893735" y="4394205"/>
              <a:ext cx="1212726" cy="17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 rot="10800000">
              <a:off x="3071804" y="4424612"/>
              <a:ext cx="3357408" cy="56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10800000">
              <a:off x="3238986" y="4500582"/>
              <a:ext cx="3333278" cy="28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8800" y="1905000"/>
            <a:ext cx="6488113" cy="22907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GB" sz="6000" b="1" dirty="0" smtClean="0">
                <a:solidFill>
                  <a:schemeClr val="accent2"/>
                </a:solidFill>
              </a:rPr>
              <a:t> </a:t>
            </a:r>
            <a:r>
              <a:rPr lang="en-GB" sz="6000" b="1" dirty="0" err="1" smtClean="0">
                <a:solidFill>
                  <a:schemeClr val="tx1"/>
                </a:solidFill>
              </a:rPr>
              <a:t>Ferramentas</a:t>
            </a:r>
            <a:r>
              <a:rPr lang="en-GB" sz="6000" b="1" dirty="0" smtClean="0">
                <a:solidFill>
                  <a:schemeClr val="tx1"/>
                </a:solidFill>
              </a:rPr>
              <a:t> de </a:t>
            </a:r>
            <a:r>
              <a:rPr lang="en-GB" sz="6000" b="1" dirty="0" err="1" smtClean="0">
                <a:solidFill>
                  <a:schemeClr val="tx1"/>
                </a:solidFill>
              </a:rPr>
              <a:t>Integração</a:t>
            </a:r>
            <a:endParaRPr lang="pt-BR" sz="6000" b="1" dirty="0" smtClean="0">
              <a:solidFill>
                <a:schemeClr val="tx1"/>
              </a:solidFill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133475"/>
            <a:ext cx="1674813" cy="5724525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5051425" y="476672"/>
            <a:ext cx="3336999" cy="809203"/>
            <a:chOff x="3071804" y="3567164"/>
            <a:chExt cx="3622909" cy="1434266"/>
          </a:xfrm>
        </p:grpSpPr>
        <p:sp>
          <p:nvSpPr>
            <p:cNvPr id="6" name="Arredondar Retângulo em um Canto Diagonal 5"/>
            <p:cNvSpPr/>
            <p:nvPr/>
          </p:nvSpPr>
          <p:spPr>
            <a:xfrm>
              <a:off x="3176723" y="3567164"/>
              <a:ext cx="3517990" cy="857256"/>
            </a:xfrm>
            <a:prstGeom prst="round2DiagRect">
              <a:avLst>
                <a:gd name="adj1" fmla="val 1112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pt-BR" sz="2400" b="1" i="1" dirty="0" smtClean="0">
                  <a:solidFill>
                    <a:schemeClr val="tx1"/>
                  </a:solidFill>
                </a:rPr>
                <a:t>PA4000</a:t>
              </a:r>
              <a:endParaRPr lang="pt-BR" sz="2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3286108" y="4266639"/>
              <a:ext cx="332197" cy="3768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400"/>
            </a:p>
          </p:txBody>
        </p:sp>
        <p:cxnSp>
          <p:nvCxnSpPr>
            <p:cNvPr id="8" name="Conector reto 7"/>
            <p:cNvCxnSpPr/>
            <p:nvPr/>
          </p:nvCxnSpPr>
          <p:spPr>
            <a:xfrm rot="5400000">
              <a:off x="2892552" y="4251566"/>
              <a:ext cx="107203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 rot="5400000">
              <a:off x="2893735" y="4394205"/>
              <a:ext cx="1212726" cy="17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 rot="10800000">
              <a:off x="3071804" y="4424612"/>
              <a:ext cx="3357408" cy="56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 rot="10800000">
              <a:off x="3238986" y="4500582"/>
              <a:ext cx="3333278" cy="28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4925" y="2205038"/>
            <a:ext cx="3240931" cy="19732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111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937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762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9588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O Business </a:t>
            </a:r>
            <a:r>
              <a:rPr lang="pt-BR" sz="2000" dirty="0" err="1" smtClean="0"/>
              <a:t>View</a:t>
            </a:r>
            <a:r>
              <a:rPr lang="pt-BR" sz="2000" dirty="0" smtClean="0"/>
              <a:t> Monitor disponibiliza o status completo da central de atendimento em tempo real;</a:t>
            </a:r>
            <a:endParaRPr lang="en-US" sz="2000" dirty="0"/>
          </a:p>
        </p:txBody>
      </p:sp>
      <p:pic>
        <p:nvPicPr>
          <p:cNvPr id="4" name="Picture 7" descr="Tela_ICLMoni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" t="2626" r="12360" b="5247"/>
          <a:stretch>
            <a:fillRect/>
          </a:stretch>
        </p:blipFill>
        <p:spPr bwMode="auto">
          <a:xfrm>
            <a:off x="3275856" y="2058723"/>
            <a:ext cx="5435600" cy="43481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5652120" y="476672"/>
            <a:ext cx="3224213" cy="809203"/>
            <a:chOff x="3071804" y="3567164"/>
            <a:chExt cx="3500460" cy="1434266"/>
          </a:xfrm>
        </p:grpSpPr>
        <p:sp>
          <p:nvSpPr>
            <p:cNvPr id="6" name="Arredondar Retângulo em um Canto Diagonal 5"/>
            <p:cNvSpPr/>
            <p:nvPr/>
          </p:nvSpPr>
          <p:spPr>
            <a:xfrm>
              <a:off x="3176723" y="3567164"/>
              <a:ext cx="2005875" cy="857256"/>
            </a:xfrm>
            <a:prstGeom prst="round2DiagRect">
              <a:avLst>
                <a:gd name="adj1" fmla="val 1112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pt-BR" sz="2400" b="1" i="1" dirty="0" smtClean="0">
                  <a:solidFill>
                    <a:schemeClr val="tx1"/>
                  </a:solidFill>
                </a:rPr>
                <a:t>PA4000 </a:t>
              </a:r>
              <a:endParaRPr lang="pt-BR" sz="2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3286108" y="4266639"/>
              <a:ext cx="332197" cy="3768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400"/>
            </a:p>
          </p:txBody>
        </p:sp>
        <p:cxnSp>
          <p:nvCxnSpPr>
            <p:cNvPr id="8" name="Conector reto 7"/>
            <p:cNvCxnSpPr/>
            <p:nvPr/>
          </p:nvCxnSpPr>
          <p:spPr>
            <a:xfrm rot="5400000">
              <a:off x="2892552" y="4251566"/>
              <a:ext cx="107203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 rot="5400000">
              <a:off x="2893735" y="4394205"/>
              <a:ext cx="1212726" cy="17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 rot="10800000">
              <a:off x="3071804" y="4424612"/>
              <a:ext cx="3357408" cy="56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 rot="10800000">
              <a:off x="3238986" y="4500582"/>
              <a:ext cx="3333278" cy="28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56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322712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dirty="0" smtClean="0"/>
              <a:t>Ferramentas de Integração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2800" dirty="0" smtClean="0"/>
              <a:t>O PA4000 possui outras ferramentas onde podemos:</a:t>
            </a:r>
          </a:p>
          <a:p>
            <a:pPr eaLnBrk="1" hangingPunct="1">
              <a:defRPr/>
            </a:pPr>
            <a:r>
              <a:rPr lang="pt-BR" sz="2800" dirty="0" smtClean="0"/>
              <a:t>Enviar Mensagens (Broadcast).</a:t>
            </a:r>
          </a:p>
          <a:p>
            <a:pPr eaLnBrk="1" hangingPunct="1">
              <a:defRPr/>
            </a:pPr>
            <a:r>
              <a:rPr lang="pt-BR" sz="2800" dirty="0" smtClean="0"/>
              <a:t>Monitorar Voz (</a:t>
            </a:r>
            <a:r>
              <a:rPr lang="pt-BR" sz="2800" dirty="0" err="1" smtClean="0"/>
              <a:t>MonitorVoice</a:t>
            </a:r>
            <a:r>
              <a:rPr lang="pt-BR" sz="2800" dirty="0" smtClean="0"/>
              <a:t>)</a:t>
            </a:r>
          </a:p>
          <a:p>
            <a:pPr eaLnBrk="1" hangingPunct="1">
              <a:defRPr/>
            </a:pPr>
            <a:r>
              <a:rPr lang="pt-BR" sz="2800" dirty="0" smtClean="0"/>
              <a:t>Coletar gravações remotas em filiais através da rede de dados. (</a:t>
            </a:r>
            <a:r>
              <a:rPr lang="pt-BR" sz="2800" dirty="0" err="1" smtClean="0"/>
              <a:t>RecordManagerExport</a:t>
            </a:r>
            <a:r>
              <a:rPr lang="pt-BR" sz="2800" dirty="0" smtClean="0"/>
              <a:t>)</a:t>
            </a:r>
          </a:p>
        </p:txBody>
      </p: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5452913" y="266416"/>
            <a:ext cx="3336999" cy="809203"/>
            <a:chOff x="3071804" y="3567164"/>
            <a:chExt cx="3622909" cy="1434266"/>
          </a:xfrm>
        </p:grpSpPr>
        <p:sp>
          <p:nvSpPr>
            <p:cNvPr id="6" name="Arredondar Retângulo em um Canto Diagonal 5"/>
            <p:cNvSpPr/>
            <p:nvPr/>
          </p:nvSpPr>
          <p:spPr>
            <a:xfrm>
              <a:off x="3176723" y="3567164"/>
              <a:ext cx="3517990" cy="857256"/>
            </a:xfrm>
            <a:prstGeom prst="round2DiagRect">
              <a:avLst>
                <a:gd name="adj1" fmla="val 1112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pt-BR" sz="2400" b="1" i="1" dirty="0" smtClean="0">
                  <a:solidFill>
                    <a:schemeClr val="tx1"/>
                  </a:solidFill>
                </a:rPr>
                <a:t>PA4000</a:t>
              </a:r>
              <a:endParaRPr lang="pt-BR" sz="2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3286108" y="4266639"/>
              <a:ext cx="332197" cy="3768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400"/>
            </a:p>
          </p:txBody>
        </p:sp>
        <p:cxnSp>
          <p:nvCxnSpPr>
            <p:cNvPr id="8" name="Conector reto 7"/>
            <p:cNvCxnSpPr/>
            <p:nvPr/>
          </p:nvCxnSpPr>
          <p:spPr>
            <a:xfrm rot="5400000">
              <a:off x="2892552" y="4251566"/>
              <a:ext cx="107203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 rot="5400000">
              <a:off x="2893735" y="4394205"/>
              <a:ext cx="1212726" cy="17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 rot="10800000">
              <a:off x="3071804" y="4424612"/>
              <a:ext cx="3357408" cy="56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 rot="10800000">
              <a:off x="3238986" y="4500582"/>
              <a:ext cx="3333278" cy="28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818656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dirty="0" smtClean="0"/>
              <a:t>Broadcast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2800" dirty="0" smtClean="0"/>
              <a:t>Com o Broadcast é possível enviar mensagem para um usuário especifico, um grupo especifico, para toda a empresa e para todas a filiais.</a:t>
            </a:r>
          </a:p>
          <a:p>
            <a:pPr eaLnBrk="1" hangingPunct="1">
              <a:defRPr/>
            </a:pPr>
            <a:endParaRPr lang="pt-BR" sz="2800" dirty="0" smtClean="0"/>
          </a:p>
          <a:p>
            <a:pPr eaLnBrk="1" hangingPunct="1">
              <a:defRPr/>
            </a:pPr>
            <a:r>
              <a:rPr lang="pt-BR" sz="2800" dirty="0" smtClean="0"/>
              <a:t>Essa mensagem fica na barra de rolagem do PA4000-</a:t>
            </a:r>
            <a:r>
              <a:rPr lang="pt-BR" sz="2800" dirty="0" err="1" smtClean="0"/>
              <a:t>Agent</a:t>
            </a:r>
            <a:r>
              <a:rPr lang="pt-BR" sz="2800" dirty="0" smtClean="0"/>
              <a:t>  e quando é inserida ou modificada uma mensagem é apresentada uma tela com a mensagem inserida ou modificada.</a:t>
            </a:r>
          </a:p>
        </p:txBody>
      </p:sp>
      <p:grpSp>
        <p:nvGrpSpPr>
          <p:cNvPr id="12" name="Grupo 11"/>
          <p:cNvGrpSpPr>
            <a:grpSpLocks/>
          </p:cNvGrpSpPr>
          <p:nvPr/>
        </p:nvGrpSpPr>
        <p:grpSpPr bwMode="auto">
          <a:xfrm>
            <a:off x="4427984" y="332656"/>
            <a:ext cx="3224213" cy="809203"/>
            <a:chOff x="3071804" y="3567164"/>
            <a:chExt cx="3500460" cy="1434266"/>
          </a:xfrm>
        </p:grpSpPr>
        <p:sp>
          <p:nvSpPr>
            <p:cNvPr id="13" name="Arredondar Retângulo em um Canto Diagonal 12"/>
            <p:cNvSpPr/>
            <p:nvPr/>
          </p:nvSpPr>
          <p:spPr>
            <a:xfrm>
              <a:off x="3176723" y="3567164"/>
              <a:ext cx="2005875" cy="857256"/>
            </a:xfrm>
            <a:prstGeom prst="round2DiagRect">
              <a:avLst>
                <a:gd name="adj1" fmla="val 1112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pt-BR" sz="2400" b="1" i="1" dirty="0" smtClean="0">
                  <a:solidFill>
                    <a:schemeClr val="tx1"/>
                  </a:solidFill>
                </a:rPr>
                <a:t>PA4000 </a:t>
              </a:r>
              <a:endParaRPr lang="pt-BR" sz="2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3286108" y="4266639"/>
              <a:ext cx="332197" cy="3768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400"/>
            </a:p>
          </p:txBody>
        </p:sp>
        <p:cxnSp>
          <p:nvCxnSpPr>
            <p:cNvPr id="15" name="Conector reto 14"/>
            <p:cNvCxnSpPr/>
            <p:nvPr/>
          </p:nvCxnSpPr>
          <p:spPr>
            <a:xfrm rot="5400000">
              <a:off x="2892552" y="4251566"/>
              <a:ext cx="107203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rot="5400000">
              <a:off x="2893735" y="4394205"/>
              <a:ext cx="1212726" cy="17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rot="10800000">
              <a:off x="3071804" y="4424612"/>
              <a:ext cx="3357408" cy="56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rot="10800000">
              <a:off x="3238986" y="4500582"/>
              <a:ext cx="3333278" cy="28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4086225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Tela Broadcast Manager</a:t>
            </a:r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562850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5508104" y="250685"/>
            <a:ext cx="3224213" cy="809203"/>
            <a:chOff x="3071804" y="3567164"/>
            <a:chExt cx="3500460" cy="1434266"/>
          </a:xfrm>
        </p:grpSpPr>
        <p:sp>
          <p:nvSpPr>
            <p:cNvPr id="6" name="Arredondar Retângulo em um Canto Diagonal 5"/>
            <p:cNvSpPr/>
            <p:nvPr/>
          </p:nvSpPr>
          <p:spPr>
            <a:xfrm>
              <a:off x="3176723" y="3567164"/>
              <a:ext cx="2005875" cy="857256"/>
            </a:xfrm>
            <a:prstGeom prst="round2DiagRect">
              <a:avLst>
                <a:gd name="adj1" fmla="val 1112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pt-BR" sz="2400" b="1" i="1" dirty="0" smtClean="0">
                  <a:solidFill>
                    <a:schemeClr val="tx1"/>
                  </a:solidFill>
                </a:rPr>
                <a:t>PA4000 </a:t>
              </a:r>
              <a:endParaRPr lang="pt-BR" sz="2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3286108" y="4266639"/>
              <a:ext cx="332197" cy="3768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400"/>
            </a:p>
          </p:txBody>
        </p:sp>
        <p:cxnSp>
          <p:nvCxnSpPr>
            <p:cNvPr id="8" name="Conector reto 7"/>
            <p:cNvCxnSpPr/>
            <p:nvPr/>
          </p:nvCxnSpPr>
          <p:spPr>
            <a:xfrm rot="5400000">
              <a:off x="2892552" y="4251566"/>
              <a:ext cx="107203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 rot="5400000">
              <a:off x="2893735" y="4394205"/>
              <a:ext cx="1212726" cy="17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 rot="10800000">
              <a:off x="3071804" y="4424612"/>
              <a:ext cx="3357408" cy="56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 rot="10800000">
              <a:off x="3238986" y="4500582"/>
              <a:ext cx="3333278" cy="28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546848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err="1" smtClean="0"/>
              <a:t>RecordManagerExport</a:t>
            </a:r>
            <a:endParaRPr lang="pt-BR" dirty="0" smtClean="0"/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5652120" y="130686"/>
            <a:ext cx="3224213" cy="809203"/>
            <a:chOff x="3071804" y="3567164"/>
            <a:chExt cx="3500460" cy="1434266"/>
          </a:xfrm>
        </p:grpSpPr>
        <p:sp>
          <p:nvSpPr>
            <p:cNvPr id="6" name="Arredondar Retângulo em um Canto Diagonal 5"/>
            <p:cNvSpPr/>
            <p:nvPr/>
          </p:nvSpPr>
          <p:spPr>
            <a:xfrm>
              <a:off x="3176723" y="3567164"/>
              <a:ext cx="2005875" cy="857256"/>
            </a:xfrm>
            <a:prstGeom prst="round2DiagRect">
              <a:avLst>
                <a:gd name="adj1" fmla="val 1112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pt-BR" sz="2400" b="1" i="1" dirty="0" smtClean="0">
                  <a:solidFill>
                    <a:schemeClr val="tx1"/>
                  </a:solidFill>
                </a:rPr>
                <a:t>PA4000 </a:t>
              </a:r>
              <a:endParaRPr lang="pt-BR" sz="2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3286108" y="4266639"/>
              <a:ext cx="332197" cy="3768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400"/>
            </a:p>
          </p:txBody>
        </p:sp>
        <p:cxnSp>
          <p:nvCxnSpPr>
            <p:cNvPr id="8" name="Conector reto 7"/>
            <p:cNvCxnSpPr/>
            <p:nvPr/>
          </p:nvCxnSpPr>
          <p:spPr>
            <a:xfrm rot="5400000">
              <a:off x="2892552" y="4251566"/>
              <a:ext cx="107203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 rot="5400000">
              <a:off x="2893735" y="4394205"/>
              <a:ext cx="1212726" cy="17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 rot="10800000">
              <a:off x="3071804" y="4424612"/>
              <a:ext cx="3357408" cy="56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 rot="10800000">
              <a:off x="3238986" y="4500582"/>
              <a:ext cx="3333278" cy="28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3728727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/>
              <a:t>Ferramentas via Web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2800" dirty="0" smtClean="0"/>
              <a:t>As ferramentas via web (linguagem </a:t>
            </a:r>
            <a:r>
              <a:rPr lang="pt-BR" sz="2800" dirty="0" err="1" smtClean="0"/>
              <a:t>php</a:t>
            </a:r>
            <a:r>
              <a:rPr lang="pt-BR" sz="2800" dirty="0" smtClean="0"/>
              <a:t>) estão disponíveis para aumentar a produtividades e integração em estações onde o sistema operacional não é uma barreira e sim um parceiro na solução.</a:t>
            </a:r>
          </a:p>
          <a:p>
            <a:pPr eaLnBrk="1" hangingPunct="1">
              <a:defRPr/>
            </a:pPr>
            <a:r>
              <a:rPr lang="pt-BR" sz="2800" dirty="0" smtClean="0"/>
              <a:t>No sistema web contamos com alguns relatórios e acesso exclusivos.</a:t>
            </a:r>
          </a:p>
        </p:txBody>
      </p: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5499335" y="404664"/>
            <a:ext cx="3224213" cy="809203"/>
            <a:chOff x="3071804" y="3567164"/>
            <a:chExt cx="3500460" cy="1434266"/>
          </a:xfrm>
        </p:grpSpPr>
        <p:sp>
          <p:nvSpPr>
            <p:cNvPr id="6" name="Arredondar Retângulo em um Canto Diagonal 5"/>
            <p:cNvSpPr/>
            <p:nvPr/>
          </p:nvSpPr>
          <p:spPr>
            <a:xfrm>
              <a:off x="3176723" y="3567164"/>
              <a:ext cx="2005875" cy="857256"/>
            </a:xfrm>
            <a:prstGeom prst="round2DiagRect">
              <a:avLst>
                <a:gd name="adj1" fmla="val 1112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pt-BR" sz="2400" b="1" i="1" dirty="0" smtClean="0">
                  <a:solidFill>
                    <a:schemeClr val="tx1"/>
                  </a:solidFill>
                </a:rPr>
                <a:t>PA4000 </a:t>
              </a:r>
              <a:endParaRPr lang="pt-BR" sz="2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3286108" y="4266639"/>
              <a:ext cx="332197" cy="3768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400"/>
            </a:p>
          </p:txBody>
        </p:sp>
        <p:cxnSp>
          <p:nvCxnSpPr>
            <p:cNvPr id="8" name="Conector reto 7"/>
            <p:cNvCxnSpPr/>
            <p:nvPr/>
          </p:nvCxnSpPr>
          <p:spPr>
            <a:xfrm rot="5400000">
              <a:off x="2892552" y="4251566"/>
              <a:ext cx="107203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 rot="5400000">
              <a:off x="2893735" y="4394205"/>
              <a:ext cx="1212726" cy="17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 rot="10800000">
              <a:off x="3071804" y="4424612"/>
              <a:ext cx="3357408" cy="56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 rot="10800000">
              <a:off x="3238986" y="4500582"/>
              <a:ext cx="3333278" cy="28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/>
              <a:t>Ferramenta Web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pt-BR" sz="2800" dirty="0" smtClean="0"/>
              <a:t>Na ferramenta web, contamos com as seguintes Ferramentas: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pt-BR" sz="2800" dirty="0" smtClean="0"/>
              <a:t>* Registro de falha de Áudio.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pt-BR" sz="2800" dirty="0" smtClean="0"/>
              <a:t>* Cadastro de Acesso aos sistemas.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pt-BR" sz="2800" dirty="0" smtClean="0"/>
              <a:t>* Lista de Contatos – </a:t>
            </a:r>
            <a:r>
              <a:rPr lang="pt-BR" sz="2800" dirty="0" err="1" smtClean="0"/>
              <a:t>on</a:t>
            </a:r>
            <a:r>
              <a:rPr lang="pt-BR" sz="2800" dirty="0" smtClean="0"/>
              <a:t> </a:t>
            </a:r>
            <a:r>
              <a:rPr lang="pt-BR" sz="2800" dirty="0" err="1" smtClean="0"/>
              <a:t>line</a:t>
            </a:r>
            <a:r>
              <a:rPr lang="pt-BR" sz="2800" dirty="0" smtClean="0"/>
              <a:t> - off </a:t>
            </a:r>
            <a:r>
              <a:rPr lang="pt-BR" sz="2800" dirty="0" err="1" smtClean="0"/>
              <a:t>line</a:t>
            </a:r>
            <a:r>
              <a:rPr lang="pt-BR" sz="2800" dirty="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pt-BR" sz="2800" dirty="0" smtClean="0"/>
              <a:t>* Configuração da Estação de trabalho.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pt-BR" sz="2800" dirty="0" smtClean="0"/>
              <a:t>* Histórico de </a:t>
            </a:r>
            <a:r>
              <a:rPr lang="pt-BR" sz="2800" dirty="0" err="1" smtClean="0"/>
              <a:t>login</a:t>
            </a:r>
            <a:r>
              <a:rPr lang="pt-BR" sz="2800" dirty="0" smtClean="0"/>
              <a:t> – </a:t>
            </a:r>
            <a:r>
              <a:rPr lang="pt-BR" sz="2800" dirty="0" err="1" smtClean="0"/>
              <a:t>logoff</a:t>
            </a:r>
            <a:r>
              <a:rPr lang="pt-BR" sz="2800" dirty="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pt-BR" sz="2800" dirty="0" smtClean="0"/>
              <a:t>* Controle de acesso a ferramenta WEB.</a:t>
            </a:r>
          </a:p>
        </p:txBody>
      </p: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5580112" y="241891"/>
            <a:ext cx="3224213" cy="809203"/>
            <a:chOff x="3071804" y="3567164"/>
            <a:chExt cx="3500460" cy="1434266"/>
          </a:xfrm>
        </p:grpSpPr>
        <p:sp>
          <p:nvSpPr>
            <p:cNvPr id="6" name="Arredondar Retângulo em um Canto Diagonal 5"/>
            <p:cNvSpPr/>
            <p:nvPr/>
          </p:nvSpPr>
          <p:spPr>
            <a:xfrm>
              <a:off x="3176723" y="3567164"/>
              <a:ext cx="2005875" cy="857256"/>
            </a:xfrm>
            <a:prstGeom prst="round2DiagRect">
              <a:avLst>
                <a:gd name="adj1" fmla="val 1112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pt-BR" sz="2400" b="1" i="1" dirty="0" smtClean="0">
                  <a:solidFill>
                    <a:schemeClr val="tx1"/>
                  </a:solidFill>
                </a:rPr>
                <a:t>PA4000 </a:t>
              </a:r>
              <a:endParaRPr lang="pt-BR" sz="2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3286108" y="4266639"/>
              <a:ext cx="332197" cy="3768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400"/>
            </a:p>
          </p:txBody>
        </p:sp>
        <p:cxnSp>
          <p:nvCxnSpPr>
            <p:cNvPr id="8" name="Conector reto 7"/>
            <p:cNvCxnSpPr/>
            <p:nvPr/>
          </p:nvCxnSpPr>
          <p:spPr>
            <a:xfrm rot="5400000">
              <a:off x="2892552" y="4251566"/>
              <a:ext cx="107203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 rot="5400000">
              <a:off x="2893735" y="4394205"/>
              <a:ext cx="1212726" cy="17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 rot="10800000">
              <a:off x="3071804" y="4424612"/>
              <a:ext cx="3357408" cy="56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 rot="10800000">
              <a:off x="3238986" y="4500582"/>
              <a:ext cx="3333278" cy="28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SEGURANÇA</a:t>
            </a:r>
          </a:p>
        </p:txBody>
      </p:sp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5652120" y="394701"/>
            <a:ext cx="3224213" cy="809203"/>
            <a:chOff x="3071804" y="3567164"/>
            <a:chExt cx="3500460" cy="1434266"/>
          </a:xfrm>
        </p:grpSpPr>
        <p:sp>
          <p:nvSpPr>
            <p:cNvPr id="5" name="Arredondar Retângulo em um Canto Diagonal 4"/>
            <p:cNvSpPr/>
            <p:nvPr/>
          </p:nvSpPr>
          <p:spPr>
            <a:xfrm>
              <a:off x="3176723" y="3567164"/>
              <a:ext cx="2005875" cy="857256"/>
            </a:xfrm>
            <a:prstGeom prst="round2DiagRect">
              <a:avLst>
                <a:gd name="adj1" fmla="val 1112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pt-BR" sz="2400" b="1" i="1" dirty="0" smtClean="0">
                  <a:solidFill>
                    <a:schemeClr val="tx1"/>
                  </a:solidFill>
                </a:rPr>
                <a:t>PA4000 </a:t>
              </a:r>
              <a:endParaRPr lang="pt-BR" sz="2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3286108" y="4266639"/>
              <a:ext cx="332197" cy="3768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400"/>
            </a:p>
          </p:txBody>
        </p:sp>
        <p:cxnSp>
          <p:nvCxnSpPr>
            <p:cNvPr id="7" name="Conector reto 6"/>
            <p:cNvCxnSpPr/>
            <p:nvPr/>
          </p:nvCxnSpPr>
          <p:spPr>
            <a:xfrm rot="5400000">
              <a:off x="2892552" y="4251566"/>
              <a:ext cx="107203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Conector reto 7"/>
            <p:cNvCxnSpPr/>
            <p:nvPr/>
          </p:nvCxnSpPr>
          <p:spPr>
            <a:xfrm rot="5400000">
              <a:off x="2893735" y="4394205"/>
              <a:ext cx="1212726" cy="17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 rot="10800000">
              <a:off x="3071804" y="4424612"/>
              <a:ext cx="3357408" cy="56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 rot="10800000">
              <a:off x="3238986" y="4500582"/>
              <a:ext cx="3333278" cy="28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1133475"/>
            <a:ext cx="1674813" cy="5724525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/>
              <a:t>Segurança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pt-BR" sz="2400" dirty="0" smtClean="0"/>
              <a:t>Pabx sólidos Open </a:t>
            </a:r>
            <a:r>
              <a:rPr lang="pt-BR" sz="2400" dirty="0" err="1" smtClean="0"/>
              <a:t>Sacape</a:t>
            </a:r>
            <a:r>
              <a:rPr lang="pt-BR" sz="2400" dirty="0" smtClean="0"/>
              <a:t>  4000 com fonte redundante e comando duplicado hot stand </a:t>
            </a:r>
            <a:r>
              <a:rPr lang="pt-BR" sz="2400" dirty="0" err="1" smtClean="0"/>
              <a:t>by</a:t>
            </a:r>
            <a:r>
              <a:rPr lang="pt-BR" sz="2400" dirty="0" smtClean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400" dirty="0" smtClean="0"/>
              <a:t>Pabx Hipath 3000 e Open Scape Business com fonte redundante.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400" dirty="0" smtClean="0"/>
              <a:t>Ambos com base de dados salva em memórias RAM, HD(Hipath 4000), flash card.(Hipath 3000) e em micros através do acesso remoto.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400" dirty="0" smtClean="0"/>
              <a:t>Acesso remoto pleno para soluções de problemas.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400" dirty="0" smtClean="0"/>
              <a:t>Rede de assistência técnica em todo território nacional com grande experiência.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400" dirty="0" smtClean="0"/>
              <a:t>Fabrica da Siemens situada em Curitiba PR oferecendo total apoio ao Projeto PA4000 Agente através de suas áreas de Venda, Desenvolvimento e Suporte técnico.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400" dirty="0" smtClean="0"/>
              <a:t>Presença da Siemens no Brasil a mais de 100 anos.</a:t>
            </a:r>
          </a:p>
        </p:txBody>
      </p: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5580112" y="212007"/>
            <a:ext cx="3224213" cy="809203"/>
            <a:chOff x="3071804" y="3567164"/>
            <a:chExt cx="3500460" cy="1434266"/>
          </a:xfrm>
        </p:grpSpPr>
        <p:sp>
          <p:nvSpPr>
            <p:cNvPr id="6" name="Arredondar Retângulo em um Canto Diagonal 5"/>
            <p:cNvSpPr/>
            <p:nvPr/>
          </p:nvSpPr>
          <p:spPr>
            <a:xfrm>
              <a:off x="3176723" y="3567164"/>
              <a:ext cx="2005875" cy="857256"/>
            </a:xfrm>
            <a:prstGeom prst="round2DiagRect">
              <a:avLst>
                <a:gd name="adj1" fmla="val 1112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pt-BR" sz="2400" b="1" i="1" dirty="0" smtClean="0">
                  <a:solidFill>
                    <a:schemeClr val="tx1"/>
                  </a:solidFill>
                </a:rPr>
                <a:t>PA4000 </a:t>
              </a:r>
              <a:endParaRPr lang="pt-BR" sz="2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3286108" y="4266639"/>
              <a:ext cx="332197" cy="3768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400"/>
            </a:p>
          </p:txBody>
        </p:sp>
        <p:cxnSp>
          <p:nvCxnSpPr>
            <p:cNvPr id="8" name="Conector reto 7"/>
            <p:cNvCxnSpPr/>
            <p:nvPr/>
          </p:nvCxnSpPr>
          <p:spPr>
            <a:xfrm rot="5400000">
              <a:off x="2892552" y="4251566"/>
              <a:ext cx="107203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 rot="5400000">
              <a:off x="2893735" y="4394205"/>
              <a:ext cx="1212726" cy="17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 rot="10800000">
              <a:off x="3071804" y="4424612"/>
              <a:ext cx="3357408" cy="56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 rot="10800000">
              <a:off x="3238986" y="4500582"/>
              <a:ext cx="3333278" cy="28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49227"/>
            <a:ext cx="5338936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/>
              <a:t>Vantagens de nossa solução em relação a custos adicionais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pt-BR" sz="2400" dirty="0" smtClean="0"/>
              <a:t>O Sistema que temos desenvolvido nos favorece nos seguintes pontos: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400" dirty="0" smtClean="0"/>
              <a:t>Uma boa Independência da rede </a:t>
            </a:r>
            <a:r>
              <a:rPr lang="pt-BR" sz="2400" dirty="0" err="1" smtClean="0"/>
              <a:t>Lan</a:t>
            </a:r>
            <a:r>
              <a:rPr lang="pt-BR" sz="2400" dirty="0" smtClean="0"/>
              <a:t> do Cliente.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400" dirty="0" smtClean="0"/>
              <a:t>Sem a preocupação com </a:t>
            </a:r>
            <a:r>
              <a:rPr lang="pt-BR" sz="2400" dirty="0" err="1" smtClean="0"/>
              <a:t>QoS</a:t>
            </a:r>
            <a:r>
              <a:rPr lang="pt-BR" sz="2400" dirty="0" smtClean="0"/>
              <a:t>(qualidade da rede).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400" dirty="0" smtClean="0"/>
              <a:t>Sem a preocupação com os </a:t>
            </a:r>
            <a:r>
              <a:rPr lang="pt-BR" sz="2400" dirty="0" err="1" smtClean="0"/>
              <a:t>FireWall</a:t>
            </a:r>
            <a:r>
              <a:rPr lang="pt-BR" sz="2400" dirty="0" smtClean="0"/>
              <a:t> adotado pelo Cliente.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400" dirty="0" smtClean="0"/>
              <a:t>Pois é um sistema de voz independente da rede de dados do Cliente.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400" dirty="0" smtClean="0"/>
              <a:t>Mesmo que o sistema de dados ou rede de dados caia ainda assim podemos oferecer algum serviço ao Cliente.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400" dirty="0" smtClean="0"/>
              <a:t>Evitando também investimentos por conta do cliente para suportar nossa solução em sua infra-estrutura como em switch, cabeamentos especiais, roteadores e principalmente uma mão de obra qualificada e cara para manter esta estrutura em funcionamento.</a:t>
            </a:r>
          </a:p>
        </p:txBody>
      </p:sp>
      <p:grpSp>
        <p:nvGrpSpPr>
          <p:cNvPr id="6" name="Grupo 5"/>
          <p:cNvGrpSpPr>
            <a:grpSpLocks/>
          </p:cNvGrpSpPr>
          <p:nvPr/>
        </p:nvGrpSpPr>
        <p:grpSpPr bwMode="auto">
          <a:xfrm>
            <a:off x="5508104" y="337069"/>
            <a:ext cx="3224213" cy="809203"/>
            <a:chOff x="3071804" y="3567164"/>
            <a:chExt cx="3500460" cy="1434266"/>
          </a:xfrm>
        </p:grpSpPr>
        <p:sp>
          <p:nvSpPr>
            <p:cNvPr id="7" name="Arredondar Retângulo em um Canto Diagonal 6"/>
            <p:cNvSpPr/>
            <p:nvPr/>
          </p:nvSpPr>
          <p:spPr>
            <a:xfrm>
              <a:off x="3176723" y="3567164"/>
              <a:ext cx="2005875" cy="857256"/>
            </a:xfrm>
            <a:prstGeom prst="round2DiagRect">
              <a:avLst>
                <a:gd name="adj1" fmla="val 1112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pt-BR" sz="2400" b="1" i="1" dirty="0" smtClean="0">
                  <a:solidFill>
                    <a:schemeClr val="tx1"/>
                  </a:solidFill>
                </a:rPr>
                <a:t>PA4000 </a:t>
              </a:r>
              <a:endParaRPr lang="pt-BR" sz="2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/>
            <p:cNvSpPr/>
            <p:nvPr/>
          </p:nvSpPr>
          <p:spPr>
            <a:xfrm>
              <a:off x="3286108" y="4266639"/>
              <a:ext cx="332197" cy="3768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400"/>
            </a:p>
          </p:txBody>
        </p:sp>
        <p:cxnSp>
          <p:nvCxnSpPr>
            <p:cNvPr id="9" name="Conector reto 8"/>
            <p:cNvCxnSpPr/>
            <p:nvPr/>
          </p:nvCxnSpPr>
          <p:spPr>
            <a:xfrm rot="5400000">
              <a:off x="2892552" y="4251566"/>
              <a:ext cx="107203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 rot="5400000">
              <a:off x="2893735" y="4394205"/>
              <a:ext cx="1212726" cy="17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 rot="10800000">
              <a:off x="3071804" y="4424612"/>
              <a:ext cx="3357408" cy="56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10800000">
              <a:off x="3238986" y="4500582"/>
              <a:ext cx="3333278" cy="28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74638"/>
            <a:ext cx="2232248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Tecnologia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2800" smtClean="0"/>
              <a:t>Gerencia focando o controle necessário para o negocio de cobrança.</a:t>
            </a:r>
          </a:p>
          <a:p>
            <a:pPr eaLnBrk="1" hangingPunct="1">
              <a:defRPr/>
            </a:pPr>
            <a:r>
              <a:rPr lang="pt-BR" sz="2800" smtClean="0"/>
              <a:t>Gravação:</a:t>
            </a:r>
          </a:p>
          <a:p>
            <a:pPr lvl="1" eaLnBrk="1" hangingPunct="1">
              <a:defRPr/>
            </a:pPr>
            <a:r>
              <a:rPr lang="pt-BR" sz="2400" smtClean="0"/>
              <a:t>Com rastreabilidade devido a integração com o CRM do Cliente e ao sistema de Call Center, compacta, segura e codificada.</a:t>
            </a:r>
          </a:p>
          <a:p>
            <a:pPr eaLnBrk="1" hangingPunct="1">
              <a:defRPr/>
            </a:pPr>
            <a:r>
              <a:rPr lang="pt-BR" sz="2800" smtClean="0"/>
              <a:t>Flexibilidade:</a:t>
            </a:r>
          </a:p>
          <a:p>
            <a:pPr lvl="1" eaLnBrk="1" hangingPunct="1">
              <a:defRPr/>
            </a:pPr>
            <a:r>
              <a:rPr lang="pt-BR" sz="2400" smtClean="0"/>
              <a:t> Free Seat permite a mobilidade dos colaboradores nos PA(s).</a:t>
            </a:r>
          </a:p>
          <a:p>
            <a:pPr lvl="1" eaLnBrk="1" hangingPunct="1">
              <a:defRPr/>
            </a:pPr>
            <a:r>
              <a:rPr lang="pt-BR" sz="2400" smtClean="0"/>
              <a:t>Desenvolvimento de ferramentas de integração com os CRM dos Clientes.</a:t>
            </a:r>
          </a:p>
          <a:p>
            <a:pPr lvl="1" eaLnBrk="1" hangingPunct="1">
              <a:buFontTx/>
              <a:buNone/>
              <a:defRPr/>
            </a:pPr>
            <a:endParaRPr lang="pt-BR" sz="2400" smtClean="0"/>
          </a:p>
        </p:txBody>
      </p: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5508104" y="241891"/>
            <a:ext cx="3224213" cy="809203"/>
            <a:chOff x="3071804" y="3567164"/>
            <a:chExt cx="3500460" cy="1434266"/>
          </a:xfrm>
        </p:grpSpPr>
        <p:sp>
          <p:nvSpPr>
            <p:cNvPr id="6" name="Arredondar Retângulo em um Canto Diagonal 5"/>
            <p:cNvSpPr/>
            <p:nvPr/>
          </p:nvSpPr>
          <p:spPr>
            <a:xfrm>
              <a:off x="3176723" y="3567164"/>
              <a:ext cx="2005875" cy="857256"/>
            </a:xfrm>
            <a:prstGeom prst="round2DiagRect">
              <a:avLst>
                <a:gd name="adj1" fmla="val 1112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pt-BR" sz="2400" b="1" i="1" dirty="0" smtClean="0">
                  <a:solidFill>
                    <a:schemeClr val="tx1"/>
                  </a:solidFill>
                </a:rPr>
                <a:t>PA4000 </a:t>
              </a:r>
              <a:endParaRPr lang="pt-BR" sz="2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3286108" y="4266639"/>
              <a:ext cx="332197" cy="3768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400"/>
            </a:p>
          </p:txBody>
        </p:sp>
        <p:cxnSp>
          <p:nvCxnSpPr>
            <p:cNvPr id="8" name="Conector reto 7"/>
            <p:cNvCxnSpPr/>
            <p:nvPr/>
          </p:nvCxnSpPr>
          <p:spPr>
            <a:xfrm rot="5400000">
              <a:off x="2892552" y="4251566"/>
              <a:ext cx="107203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 rot="5400000">
              <a:off x="2893735" y="4394205"/>
              <a:ext cx="1212726" cy="17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 rot="10800000">
              <a:off x="3071804" y="4424612"/>
              <a:ext cx="3357408" cy="56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 rot="10800000">
              <a:off x="3238986" y="4500582"/>
              <a:ext cx="3333278" cy="28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5652120" y="476672"/>
            <a:ext cx="3224213" cy="809203"/>
            <a:chOff x="3071804" y="3567164"/>
            <a:chExt cx="3500460" cy="1434266"/>
          </a:xfrm>
        </p:grpSpPr>
        <p:sp>
          <p:nvSpPr>
            <p:cNvPr id="4" name="Arredondar Retângulo em um Canto Diagonal 3"/>
            <p:cNvSpPr/>
            <p:nvPr/>
          </p:nvSpPr>
          <p:spPr>
            <a:xfrm>
              <a:off x="3176723" y="3567164"/>
              <a:ext cx="2005875" cy="857256"/>
            </a:xfrm>
            <a:prstGeom prst="round2DiagRect">
              <a:avLst>
                <a:gd name="adj1" fmla="val 1112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pt-BR" sz="2400" b="1" i="1" dirty="0" smtClean="0">
                  <a:solidFill>
                    <a:schemeClr val="tx1"/>
                  </a:solidFill>
                </a:rPr>
                <a:t>PA4000 </a:t>
              </a:r>
              <a:endParaRPr lang="pt-BR" sz="2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3286108" y="4266639"/>
              <a:ext cx="332197" cy="3768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400"/>
            </a:p>
          </p:txBody>
        </p:sp>
        <p:cxnSp>
          <p:nvCxnSpPr>
            <p:cNvPr id="6" name="Conector reto 5"/>
            <p:cNvCxnSpPr/>
            <p:nvPr/>
          </p:nvCxnSpPr>
          <p:spPr>
            <a:xfrm rot="5400000">
              <a:off x="2892552" y="4251566"/>
              <a:ext cx="107203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/>
          </p:nvCxnSpPr>
          <p:spPr>
            <a:xfrm rot="5400000">
              <a:off x="2893735" y="4394205"/>
              <a:ext cx="1212726" cy="17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Conector reto 7"/>
            <p:cNvCxnSpPr/>
            <p:nvPr/>
          </p:nvCxnSpPr>
          <p:spPr>
            <a:xfrm rot="10800000">
              <a:off x="3071804" y="4424612"/>
              <a:ext cx="3357408" cy="56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 rot="10800000">
              <a:off x="3238986" y="4500582"/>
              <a:ext cx="3333278" cy="28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11247"/>
              </p:ext>
            </p:extLst>
          </p:nvPr>
        </p:nvGraphicFramePr>
        <p:xfrm>
          <a:off x="2987824" y="1484784"/>
          <a:ext cx="5220072" cy="5102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hoto Editor Photo" r:id="rId3" imgW="4229690" imgH="4133333" progId="MSPhotoEd.3">
                  <p:embed/>
                </p:oleObj>
              </mc:Choice>
              <mc:Fallback>
                <p:oleObj name="Photo Editor Photo" r:id="rId3" imgW="4229690" imgH="4133333" progId="MSPhotoEd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484784"/>
                        <a:ext cx="5220072" cy="51028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4925" y="3124200"/>
            <a:ext cx="266486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pt-BR" b="0" dirty="0">
                <a:latin typeface="Arial" charset="0"/>
              </a:rPr>
              <a:t>Mostra estado de cada agente no intervalo atual, anterior ou cumulativo.</a:t>
            </a:r>
          </a:p>
        </p:txBody>
      </p:sp>
    </p:spTree>
    <p:extLst>
      <p:ext uri="{BB962C8B-B14F-4D97-AF65-F5344CB8AC3E}">
        <p14:creationId xmlns:p14="http://schemas.microsoft.com/office/powerpoint/2010/main" val="293509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74638"/>
            <a:ext cx="432048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/>
              <a:t>Considerações Finais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2800" dirty="0" smtClean="0"/>
              <a:t>Plataformas Siemens muito sólidas.</a:t>
            </a:r>
          </a:p>
          <a:p>
            <a:pPr eaLnBrk="1" hangingPunct="1">
              <a:defRPr/>
            </a:pPr>
            <a:r>
              <a:rPr lang="pt-BR" sz="2800" dirty="0" smtClean="0"/>
              <a:t>Facilidades do PA4000 Agent e PA4000recorder voltados a Empresas com operações críticas.</a:t>
            </a:r>
          </a:p>
          <a:p>
            <a:pPr eaLnBrk="1" hangingPunct="1">
              <a:defRPr/>
            </a:pPr>
            <a:r>
              <a:rPr lang="pt-BR" sz="2800" dirty="0" smtClean="0"/>
              <a:t>Flexibilidade em integração e customização.</a:t>
            </a:r>
          </a:p>
          <a:p>
            <a:pPr eaLnBrk="1" hangingPunct="1">
              <a:defRPr/>
            </a:pPr>
            <a:r>
              <a:rPr lang="pt-BR" sz="2800" dirty="0" smtClean="0"/>
              <a:t>Centralização tanto na operação quanto na manutenção dos sistemas envolvidos.</a:t>
            </a:r>
          </a:p>
        </p:txBody>
      </p: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5508104" y="216158"/>
            <a:ext cx="3224213" cy="809203"/>
            <a:chOff x="3071804" y="3567164"/>
            <a:chExt cx="3500460" cy="1434266"/>
          </a:xfrm>
        </p:grpSpPr>
        <p:sp>
          <p:nvSpPr>
            <p:cNvPr id="6" name="Arredondar Retângulo em um Canto Diagonal 5"/>
            <p:cNvSpPr/>
            <p:nvPr/>
          </p:nvSpPr>
          <p:spPr>
            <a:xfrm>
              <a:off x="3176723" y="3567164"/>
              <a:ext cx="2005875" cy="857256"/>
            </a:xfrm>
            <a:prstGeom prst="round2DiagRect">
              <a:avLst>
                <a:gd name="adj1" fmla="val 1112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pt-BR" sz="2400" b="1" i="1" dirty="0" smtClean="0">
                  <a:solidFill>
                    <a:schemeClr val="tx1"/>
                  </a:solidFill>
                </a:rPr>
                <a:t>PA4000 </a:t>
              </a:r>
              <a:endParaRPr lang="pt-BR" sz="2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3286108" y="4266639"/>
              <a:ext cx="332197" cy="3768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400"/>
            </a:p>
          </p:txBody>
        </p:sp>
        <p:cxnSp>
          <p:nvCxnSpPr>
            <p:cNvPr id="8" name="Conector reto 7"/>
            <p:cNvCxnSpPr/>
            <p:nvPr/>
          </p:nvCxnSpPr>
          <p:spPr>
            <a:xfrm rot="5400000">
              <a:off x="2892552" y="4251566"/>
              <a:ext cx="107203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 rot="5400000">
              <a:off x="2893735" y="4394205"/>
              <a:ext cx="1212726" cy="17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 rot="10800000">
              <a:off x="3071804" y="4424612"/>
              <a:ext cx="3357408" cy="56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 rot="10800000">
              <a:off x="3238986" y="4500582"/>
              <a:ext cx="3333278" cy="28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184292"/>
              </p:ext>
            </p:extLst>
          </p:nvPr>
        </p:nvGraphicFramePr>
        <p:xfrm>
          <a:off x="67147" y="2249256"/>
          <a:ext cx="2560637" cy="794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Imagem de bitmap" r:id="rId3" imgW="2104762" imgH="704948" progId="PBrush">
                  <p:embed/>
                </p:oleObj>
              </mc:Choice>
              <mc:Fallback>
                <p:oleObj name="Imagem de bitmap" r:id="rId3" imgW="2104762" imgH="70494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47" y="2249256"/>
                        <a:ext cx="2560637" cy="7948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532564"/>
              </p:ext>
            </p:extLst>
          </p:nvPr>
        </p:nvGraphicFramePr>
        <p:xfrm>
          <a:off x="1929953" y="4854354"/>
          <a:ext cx="2786063" cy="728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Imagem de bitmap" r:id="rId5" imgW="2019048" imgH="542857" progId="PBrush">
                  <p:embed/>
                </p:oleObj>
              </mc:Choice>
              <mc:Fallback>
                <p:oleObj name="Imagem de bitmap" r:id="rId5" imgW="2019048" imgH="54285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9953" y="4854354"/>
                        <a:ext cx="2786063" cy="7286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633180"/>
              </p:ext>
            </p:extLst>
          </p:nvPr>
        </p:nvGraphicFramePr>
        <p:xfrm>
          <a:off x="4545774" y="2205843"/>
          <a:ext cx="2462213" cy="662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Photo Editor Photo" r:id="rId7" imgW="1247619" imgH="361809" progId="">
                  <p:embed/>
                </p:oleObj>
              </mc:Choice>
              <mc:Fallback>
                <p:oleObj name="Photo Editor Photo" r:id="rId7" imgW="1247619" imgH="36180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5774" y="2205843"/>
                        <a:ext cx="2462213" cy="6623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2251" y="1329781"/>
            <a:ext cx="1087969" cy="87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27926" y="2576224"/>
            <a:ext cx="1668641" cy="59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72052" y="1336792"/>
            <a:ext cx="1643062" cy="61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21" descr="casaGrande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8245" y="2928587"/>
            <a:ext cx="2286000" cy="122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27" descr="logo_tegma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43" y="1329113"/>
            <a:ext cx="2371725" cy="80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32" descr="samu24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13401" y="5289917"/>
            <a:ext cx="1001713" cy="152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68389" y="1450053"/>
            <a:ext cx="2670147" cy="56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107010" y="3355346"/>
            <a:ext cx="1110472" cy="137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m 29" descr="tvvitoria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31235" y="305964"/>
            <a:ext cx="1323975" cy="83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m 30" descr="s vitoria.JP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164288" y="2299160"/>
            <a:ext cx="1928813" cy="120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m 35" descr="Grupo02.pn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413177" y="300701"/>
            <a:ext cx="1804305" cy="7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m 36" descr="ilhazul.gif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962406" y="5551964"/>
            <a:ext cx="1643412" cy="118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m 37" descr="perspectiva.JP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97835" y="4086912"/>
            <a:ext cx="1857375" cy="1722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m 40" descr="untitled.bmp"/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491843" y="5991715"/>
            <a:ext cx="2168525" cy="79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7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68" y="118428"/>
            <a:ext cx="2088232" cy="96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1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14675" y="5917314"/>
            <a:ext cx="2390775" cy="86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868" y="3931178"/>
            <a:ext cx="1318285" cy="113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118" y="3172847"/>
            <a:ext cx="2225750" cy="75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3" name="Picture 53" descr="C:\Users\usuario\Documents\Vitel\Apresentação\Outros Documentos\1433963116921_vitoria.jp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078" y="4164009"/>
            <a:ext cx="17272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upo 24"/>
          <p:cNvGrpSpPr>
            <a:grpSpLocks/>
          </p:cNvGrpSpPr>
          <p:nvPr/>
        </p:nvGrpSpPr>
        <p:grpSpPr bwMode="auto">
          <a:xfrm>
            <a:off x="5804513" y="305964"/>
            <a:ext cx="3224213" cy="809203"/>
            <a:chOff x="3071804" y="3567164"/>
            <a:chExt cx="3500460" cy="1434266"/>
          </a:xfrm>
        </p:grpSpPr>
        <p:sp>
          <p:nvSpPr>
            <p:cNvPr id="26" name="Arredondar Retângulo em um Canto Diagonal 25"/>
            <p:cNvSpPr/>
            <p:nvPr/>
          </p:nvSpPr>
          <p:spPr>
            <a:xfrm>
              <a:off x="3176723" y="3567164"/>
              <a:ext cx="2005875" cy="857256"/>
            </a:xfrm>
            <a:prstGeom prst="round2DiagRect">
              <a:avLst>
                <a:gd name="adj1" fmla="val 1112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pt-BR" sz="2400" b="1" i="1" dirty="0" smtClean="0">
                  <a:solidFill>
                    <a:schemeClr val="tx1"/>
                  </a:solidFill>
                </a:rPr>
                <a:t>PA4000 </a:t>
              </a:r>
              <a:endParaRPr lang="pt-BR" sz="2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3286108" y="4266639"/>
              <a:ext cx="332197" cy="3768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400"/>
            </a:p>
          </p:txBody>
        </p:sp>
        <p:cxnSp>
          <p:nvCxnSpPr>
            <p:cNvPr id="28" name="Conector reto 27"/>
            <p:cNvCxnSpPr/>
            <p:nvPr/>
          </p:nvCxnSpPr>
          <p:spPr>
            <a:xfrm rot="5400000">
              <a:off x="2892552" y="4251566"/>
              <a:ext cx="107203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ector reto 28"/>
            <p:cNvCxnSpPr/>
            <p:nvPr/>
          </p:nvCxnSpPr>
          <p:spPr>
            <a:xfrm rot="5400000">
              <a:off x="2893735" y="4394205"/>
              <a:ext cx="1212726" cy="17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ector reto 29"/>
            <p:cNvCxnSpPr/>
            <p:nvPr/>
          </p:nvCxnSpPr>
          <p:spPr>
            <a:xfrm rot="10800000">
              <a:off x="3071804" y="4424612"/>
              <a:ext cx="3357408" cy="56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ector reto 30"/>
            <p:cNvCxnSpPr/>
            <p:nvPr/>
          </p:nvCxnSpPr>
          <p:spPr>
            <a:xfrm rot="10800000">
              <a:off x="3238986" y="4500582"/>
              <a:ext cx="3333278" cy="28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199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088232" y="2462699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400" b="1" dirty="0" smtClean="0">
                <a:latin typeface="Calibri"/>
              </a:rPr>
              <a:t> HELVIDIO CARLOS PENITENTE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400" b="1" dirty="0" smtClean="0">
                <a:latin typeface="Calibri"/>
              </a:rPr>
              <a:t>helvidio@vitel-es.com.br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400" b="1" dirty="0" smtClean="0">
                <a:latin typeface="Calibri"/>
              </a:rPr>
              <a:t>TEL: 27 3334 8799</a:t>
            </a:r>
            <a:endParaRPr lang="pt-BR" sz="2400" b="1" dirty="0">
              <a:latin typeface="Calibri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55576" y="1238563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4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Obrigado pela Oportunidade!</a:t>
            </a:r>
            <a:endParaRPr lang="pt-BR" sz="44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872208" y="3861048"/>
            <a:ext cx="51480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400" b="1" dirty="0" smtClean="0">
                <a:latin typeface="Calibri"/>
              </a:rPr>
              <a:t>LEONARDO ZANCHETA VIEIRA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400" b="1" dirty="0" smtClean="0">
                <a:latin typeface="Calibri"/>
              </a:rPr>
              <a:t>vendas@vitel-es.com.br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400" b="1" dirty="0" smtClean="0">
                <a:latin typeface="Calibri"/>
              </a:rPr>
              <a:t>TEL: 27 3334-8760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400" b="1" dirty="0" smtClean="0">
                <a:latin typeface="Calibri"/>
              </a:rPr>
              <a:t>     27 98837-0579</a:t>
            </a:r>
            <a:endParaRPr lang="pt-BR" sz="2400" b="1" dirty="0">
              <a:latin typeface="Calibri"/>
            </a:endParaRPr>
          </a:p>
        </p:txBody>
      </p:sp>
      <p:grpSp>
        <p:nvGrpSpPr>
          <p:cNvPr id="7" name="Grupo 6"/>
          <p:cNvGrpSpPr>
            <a:grpSpLocks/>
          </p:cNvGrpSpPr>
          <p:nvPr/>
        </p:nvGrpSpPr>
        <p:grpSpPr bwMode="auto">
          <a:xfrm>
            <a:off x="5508104" y="216158"/>
            <a:ext cx="3224213" cy="809203"/>
            <a:chOff x="3071804" y="3567164"/>
            <a:chExt cx="3500460" cy="1434266"/>
          </a:xfrm>
        </p:grpSpPr>
        <p:sp>
          <p:nvSpPr>
            <p:cNvPr id="8" name="Arredondar Retângulo em um Canto Diagonal 7"/>
            <p:cNvSpPr/>
            <p:nvPr/>
          </p:nvSpPr>
          <p:spPr>
            <a:xfrm>
              <a:off x="3176723" y="3567164"/>
              <a:ext cx="2005875" cy="857256"/>
            </a:xfrm>
            <a:prstGeom prst="round2DiagRect">
              <a:avLst>
                <a:gd name="adj1" fmla="val 1112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pt-BR" sz="2400" b="1" i="1" dirty="0" smtClean="0">
                  <a:solidFill>
                    <a:schemeClr val="tx1"/>
                  </a:solidFill>
                </a:rPr>
                <a:t>PA4000 </a:t>
              </a:r>
              <a:endParaRPr lang="pt-BR" sz="2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9" name="Retângulo 8"/>
            <p:cNvSpPr/>
            <p:nvPr/>
          </p:nvSpPr>
          <p:spPr>
            <a:xfrm>
              <a:off x="3286108" y="4266639"/>
              <a:ext cx="332197" cy="3768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400"/>
            </a:p>
          </p:txBody>
        </p:sp>
        <p:cxnSp>
          <p:nvCxnSpPr>
            <p:cNvPr id="10" name="Conector reto 9"/>
            <p:cNvCxnSpPr/>
            <p:nvPr/>
          </p:nvCxnSpPr>
          <p:spPr>
            <a:xfrm rot="5400000">
              <a:off x="2892552" y="4251566"/>
              <a:ext cx="107203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 rot="5400000">
              <a:off x="2893735" y="4394205"/>
              <a:ext cx="1212726" cy="17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10800000">
              <a:off x="3071804" y="4424612"/>
              <a:ext cx="3357408" cy="56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rot="10800000">
              <a:off x="3238986" y="4500582"/>
              <a:ext cx="3333278" cy="28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19723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545632" y="4149080"/>
            <a:ext cx="1872208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sz="8000" b="1" dirty="0"/>
              <a:t>FIM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012160" cy="237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5652120" y="476672"/>
            <a:ext cx="3224213" cy="809203"/>
            <a:chOff x="3071804" y="3567164"/>
            <a:chExt cx="3500460" cy="1434266"/>
          </a:xfrm>
        </p:grpSpPr>
        <p:sp>
          <p:nvSpPr>
            <p:cNvPr id="4" name="Arredondar Retângulo em um Canto Diagonal 3"/>
            <p:cNvSpPr/>
            <p:nvPr/>
          </p:nvSpPr>
          <p:spPr>
            <a:xfrm>
              <a:off x="3176723" y="3567164"/>
              <a:ext cx="2005875" cy="857256"/>
            </a:xfrm>
            <a:prstGeom prst="round2DiagRect">
              <a:avLst>
                <a:gd name="adj1" fmla="val 1112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pt-BR" sz="2400" b="1" i="1" dirty="0" smtClean="0">
                  <a:solidFill>
                    <a:schemeClr val="tx1"/>
                  </a:solidFill>
                </a:rPr>
                <a:t>PA4000 </a:t>
              </a:r>
              <a:endParaRPr lang="pt-BR" sz="2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3286108" y="4266639"/>
              <a:ext cx="332197" cy="3768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400"/>
            </a:p>
          </p:txBody>
        </p:sp>
        <p:cxnSp>
          <p:nvCxnSpPr>
            <p:cNvPr id="6" name="Conector reto 5"/>
            <p:cNvCxnSpPr/>
            <p:nvPr/>
          </p:nvCxnSpPr>
          <p:spPr>
            <a:xfrm rot="5400000">
              <a:off x="2892552" y="4251566"/>
              <a:ext cx="107203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/>
          </p:nvCxnSpPr>
          <p:spPr>
            <a:xfrm rot="5400000">
              <a:off x="2893735" y="4394205"/>
              <a:ext cx="1212726" cy="17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Conector reto 7"/>
            <p:cNvCxnSpPr/>
            <p:nvPr/>
          </p:nvCxnSpPr>
          <p:spPr>
            <a:xfrm rot="10800000">
              <a:off x="3071804" y="4424612"/>
              <a:ext cx="3357408" cy="56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 rot="10800000">
              <a:off x="3238986" y="4500582"/>
              <a:ext cx="3333278" cy="28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119" y="1628800"/>
            <a:ext cx="3801450" cy="47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79388" y="2708275"/>
            <a:ext cx="4248150" cy="2233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111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937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762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9588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sz="2400" smtClean="0"/>
              <a:t>	Mostra o comportamento de cada grupo em relação ao recebimento, transbordo, e atendimento das chamadas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6352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5652120" y="476672"/>
            <a:ext cx="3224213" cy="809203"/>
            <a:chOff x="3071804" y="3567164"/>
            <a:chExt cx="3500460" cy="1434266"/>
          </a:xfrm>
        </p:grpSpPr>
        <p:sp>
          <p:nvSpPr>
            <p:cNvPr id="4" name="Arredondar Retângulo em um Canto Diagonal 3"/>
            <p:cNvSpPr/>
            <p:nvPr/>
          </p:nvSpPr>
          <p:spPr>
            <a:xfrm>
              <a:off x="3176723" y="3567164"/>
              <a:ext cx="2005875" cy="857256"/>
            </a:xfrm>
            <a:prstGeom prst="round2DiagRect">
              <a:avLst>
                <a:gd name="adj1" fmla="val 1112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pt-BR" sz="2400" b="1" i="1" dirty="0" smtClean="0">
                  <a:solidFill>
                    <a:schemeClr val="tx1"/>
                  </a:solidFill>
                </a:rPr>
                <a:t>PA4000 </a:t>
              </a:r>
              <a:endParaRPr lang="pt-BR" sz="2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3286108" y="4266639"/>
              <a:ext cx="332197" cy="3768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400"/>
            </a:p>
          </p:txBody>
        </p:sp>
        <p:cxnSp>
          <p:nvCxnSpPr>
            <p:cNvPr id="6" name="Conector reto 5"/>
            <p:cNvCxnSpPr/>
            <p:nvPr/>
          </p:nvCxnSpPr>
          <p:spPr>
            <a:xfrm rot="5400000">
              <a:off x="2892552" y="4251566"/>
              <a:ext cx="107203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/>
          </p:nvCxnSpPr>
          <p:spPr>
            <a:xfrm rot="5400000">
              <a:off x="2893735" y="4394205"/>
              <a:ext cx="1212726" cy="17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Conector reto 7"/>
            <p:cNvCxnSpPr/>
            <p:nvPr/>
          </p:nvCxnSpPr>
          <p:spPr>
            <a:xfrm rot="10800000">
              <a:off x="3071804" y="4424612"/>
              <a:ext cx="3357408" cy="56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 rot="10800000">
              <a:off x="3238986" y="4500582"/>
              <a:ext cx="3333278" cy="28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628775"/>
            <a:ext cx="3854619" cy="410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04800" y="3124200"/>
            <a:ext cx="40544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t-BR" b="0" dirty="0">
                <a:latin typeface="Arial" charset="0"/>
              </a:rPr>
              <a:t>Mostra o comportamento da fila de um grupo nos intervalos de tempo definidos nos perfis.</a:t>
            </a:r>
          </a:p>
        </p:txBody>
      </p:sp>
    </p:spTree>
    <p:extLst>
      <p:ext uri="{BB962C8B-B14F-4D97-AF65-F5344CB8AC3E}">
        <p14:creationId xmlns:p14="http://schemas.microsoft.com/office/powerpoint/2010/main" val="220608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5652120" y="476672"/>
            <a:ext cx="3224213" cy="809203"/>
            <a:chOff x="3071804" y="3567164"/>
            <a:chExt cx="3500460" cy="1434266"/>
          </a:xfrm>
        </p:grpSpPr>
        <p:sp>
          <p:nvSpPr>
            <p:cNvPr id="4" name="Arredondar Retângulo em um Canto Diagonal 3"/>
            <p:cNvSpPr/>
            <p:nvPr/>
          </p:nvSpPr>
          <p:spPr>
            <a:xfrm>
              <a:off x="3176723" y="3567164"/>
              <a:ext cx="2005875" cy="857256"/>
            </a:xfrm>
            <a:prstGeom prst="round2DiagRect">
              <a:avLst>
                <a:gd name="adj1" fmla="val 1112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pt-BR" sz="2400" b="1" i="1" dirty="0" smtClean="0">
                  <a:solidFill>
                    <a:schemeClr val="tx1"/>
                  </a:solidFill>
                </a:rPr>
                <a:t>PA4000 </a:t>
              </a:r>
              <a:endParaRPr lang="pt-BR" sz="2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3286108" y="4266639"/>
              <a:ext cx="332197" cy="3768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400"/>
            </a:p>
          </p:txBody>
        </p:sp>
        <p:cxnSp>
          <p:nvCxnSpPr>
            <p:cNvPr id="6" name="Conector reto 5"/>
            <p:cNvCxnSpPr/>
            <p:nvPr/>
          </p:nvCxnSpPr>
          <p:spPr>
            <a:xfrm rot="5400000">
              <a:off x="2892552" y="4251566"/>
              <a:ext cx="107203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/>
          </p:nvCxnSpPr>
          <p:spPr>
            <a:xfrm rot="5400000">
              <a:off x="2893735" y="4394205"/>
              <a:ext cx="1212726" cy="17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Conector reto 7"/>
            <p:cNvCxnSpPr/>
            <p:nvPr/>
          </p:nvCxnSpPr>
          <p:spPr>
            <a:xfrm rot="10800000">
              <a:off x="3071804" y="4424612"/>
              <a:ext cx="3357408" cy="56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 rot="10800000">
              <a:off x="3238986" y="4500582"/>
              <a:ext cx="3333278" cy="28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" name="Picture 4" descr="Rel_abandXr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916113"/>
            <a:ext cx="4942431" cy="345710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07950" y="2781300"/>
            <a:ext cx="363537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t-BR" b="0" dirty="0">
                <a:latin typeface="Arial" charset="0"/>
              </a:rPr>
              <a:t>O Business </a:t>
            </a:r>
            <a:r>
              <a:rPr lang="pt-BR" b="0" dirty="0" err="1">
                <a:latin typeface="Arial" charset="0"/>
              </a:rPr>
              <a:t>View</a:t>
            </a:r>
            <a:r>
              <a:rPr lang="pt-BR" b="0" dirty="0">
                <a:latin typeface="Arial" charset="0"/>
              </a:rPr>
              <a:t> Report disponibiliza ao cliente 21 relatórios </a:t>
            </a:r>
            <a:r>
              <a:rPr lang="pt-BR" b="0" dirty="0" err="1">
                <a:latin typeface="Arial" charset="0"/>
              </a:rPr>
              <a:t>pré</a:t>
            </a:r>
            <a:r>
              <a:rPr lang="pt-BR" b="0" dirty="0">
                <a:latin typeface="Arial" charset="0"/>
              </a:rPr>
              <a:t>-configurados, sendo 14 relatórios analíticos e 7 relatórios gráficos.</a:t>
            </a:r>
          </a:p>
        </p:txBody>
      </p:sp>
    </p:spTree>
    <p:extLst>
      <p:ext uri="{BB962C8B-B14F-4D97-AF65-F5344CB8AC3E}">
        <p14:creationId xmlns:p14="http://schemas.microsoft.com/office/powerpoint/2010/main" val="409901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49425"/>
            <a:ext cx="5292725" cy="3970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73025" y="2636838"/>
            <a:ext cx="284279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pt-BR" b="0" dirty="0">
                <a:latin typeface="Arial" charset="0"/>
              </a:rPr>
              <a:t>Possibilita ao cliente customizar as informações e layout de seu próprio relatório, sem a necessidade de Professional Services.</a:t>
            </a:r>
          </a:p>
        </p:txBody>
      </p: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5652120" y="476672"/>
            <a:ext cx="3224213" cy="809203"/>
            <a:chOff x="3071804" y="3567164"/>
            <a:chExt cx="3500460" cy="1434266"/>
          </a:xfrm>
        </p:grpSpPr>
        <p:sp>
          <p:nvSpPr>
            <p:cNvPr id="6" name="Arredondar Retângulo em um Canto Diagonal 5"/>
            <p:cNvSpPr/>
            <p:nvPr/>
          </p:nvSpPr>
          <p:spPr>
            <a:xfrm>
              <a:off x="3176723" y="3567164"/>
              <a:ext cx="2005875" cy="857256"/>
            </a:xfrm>
            <a:prstGeom prst="round2DiagRect">
              <a:avLst>
                <a:gd name="adj1" fmla="val 1112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pt-BR" sz="2400" b="1" i="1" dirty="0" smtClean="0">
                  <a:solidFill>
                    <a:schemeClr val="tx1"/>
                  </a:solidFill>
                </a:rPr>
                <a:t>PA4000 </a:t>
              </a:r>
              <a:endParaRPr lang="pt-BR" sz="2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3286108" y="4266639"/>
              <a:ext cx="332197" cy="3768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400"/>
            </a:p>
          </p:txBody>
        </p:sp>
        <p:cxnSp>
          <p:nvCxnSpPr>
            <p:cNvPr id="8" name="Conector reto 7"/>
            <p:cNvCxnSpPr/>
            <p:nvPr/>
          </p:nvCxnSpPr>
          <p:spPr>
            <a:xfrm rot="5400000">
              <a:off x="2892552" y="4251566"/>
              <a:ext cx="107203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 rot="5400000">
              <a:off x="2893735" y="4394205"/>
              <a:ext cx="1212726" cy="17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 rot="10800000">
              <a:off x="3071804" y="4424612"/>
              <a:ext cx="3357408" cy="56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 rot="10800000">
              <a:off x="3238986" y="4500582"/>
              <a:ext cx="3333278" cy="28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964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895600" y="3246438"/>
            <a:ext cx="6248400" cy="949325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sz="6000" b="1" dirty="0" smtClean="0">
                <a:solidFill>
                  <a:schemeClr val="accent2"/>
                </a:solidFill>
              </a:rPr>
              <a:t> </a:t>
            </a:r>
            <a:r>
              <a:rPr lang="en-GB" sz="6000" b="1" dirty="0" smtClean="0">
                <a:solidFill>
                  <a:schemeClr val="tx1"/>
                </a:solidFill>
              </a:rPr>
              <a:t>PA4000-Agent</a:t>
            </a:r>
            <a:endParaRPr lang="pt-BR" sz="6000" b="1" dirty="0" smtClean="0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1133475"/>
            <a:ext cx="1674813" cy="5724525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5051425" y="560388"/>
            <a:ext cx="3224213" cy="725487"/>
            <a:chOff x="3071804" y="3715546"/>
            <a:chExt cx="3500460" cy="1285884"/>
          </a:xfrm>
        </p:grpSpPr>
        <p:sp>
          <p:nvSpPr>
            <p:cNvPr id="6" name="Arredondar Retângulo em um Canto Diagonal 5"/>
            <p:cNvSpPr/>
            <p:nvPr/>
          </p:nvSpPr>
          <p:spPr>
            <a:xfrm>
              <a:off x="3274175" y="3857628"/>
              <a:ext cx="3252519" cy="857256"/>
            </a:xfrm>
            <a:prstGeom prst="round2DiagRect">
              <a:avLst>
                <a:gd name="adj1" fmla="val 1112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pt-BR" sz="2400" b="1" i="1" dirty="0" smtClean="0">
                  <a:solidFill>
                    <a:schemeClr val="tx1"/>
                  </a:solidFill>
                </a:rPr>
                <a:t>PA4000</a:t>
              </a:r>
              <a:endParaRPr lang="pt-BR" sz="2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3286108" y="4266639"/>
              <a:ext cx="332197" cy="3768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400"/>
            </a:p>
          </p:txBody>
        </p:sp>
        <p:cxnSp>
          <p:nvCxnSpPr>
            <p:cNvPr id="8" name="Conector reto 7"/>
            <p:cNvCxnSpPr/>
            <p:nvPr/>
          </p:nvCxnSpPr>
          <p:spPr>
            <a:xfrm rot="5400000">
              <a:off x="2892552" y="4251566"/>
              <a:ext cx="107203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 rot="5400000">
              <a:off x="2893735" y="4394205"/>
              <a:ext cx="1212726" cy="17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 rot="10800000">
              <a:off x="3071804" y="4424612"/>
              <a:ext cx="3357408" cy="56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 rot="10800000">
              <a:off x="3238986" y="4500582"/>
              <a:ext cx="3333278" cy="28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to">
  <a:themeElements>
    <a:clrScheme name="Compo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t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4191</TotalTime>
  <Words>1210</Words>
  <Application>Microsoft Office PowerPoint</Application>
  <PresentationFormat>Apresentação na tela (4:3)</PresentationFormat>
  <Paragraphs>216</Paragraphs>
  <Slides>43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43</vt:i4>
      </vt:variant>
    </vt:vector>
  </HeadingPairs>
  <TitlesOfParts>
    <vt:vector size="46" baseType="lpstr">
      <vt:lpstr>Composto</vt:lpstr>
      <vt:lpstr>Photo Editor Photo</vt:lpstr>
      <vt:lpstr>Imagem de bitmap</vt:lpstr>
      <vt:lpstr>Apresentação do PowerPoint</vt:lpstr>
      <vt:lpstr>Relatórios e Monitoração ON Line Através do ICL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Projeto </vt:lpstr>
      <vt:lpstr>Facilidades:</vt:lpstr>
      <vt:lpstr>Apresentação do PowerPoint</vt:lpstr>
      <vt:lpstr>AGENTE Design</vt:lpstr>
      <vt:lpstr>AGENTE Funções</vt:lpstr>
      <vt:lpstr>AGENTE Funções</vt:lpstr>
      <vt:lpstr>AGENTE Integrações  e  Eventos</vt:lpstr>
      <vt:lpstr>AGENTE Eventos</vt:lpstr>
      <vt:lpstr>AGENTE:  Lista de ligações</vt:lpstr>
      <vt:lpstr>AGENTE:  Agenda</vt:lpstr>
      <vt:lpstr>AGENTE: Performance</vt:lpstr>
      <vt:lpstr>AGENTE: Acesso rápido</vt:lpstr>
      <vt:lpstr>Apresentação do PowerPoint</vt:lpstr>
      <vt:lpstr>AGENTE: Agenda Contatos Integrados em rede 4000 e 3000</vt:lpstr>
      <vt:lpstr>Apresentação do PowerPoint</vt:lpstr>
      <vt:lpstr>Apresentação do PowerPoint</vt:lpstr>
      <vt:lpstr> Tipos de Gravação</vt:lpstr>
      <vt:lpstr> Rastreabilidade, busca simplificada das gravações </vt:lpstr>
      <vt:lpstr>Tela do supervisor</vt:lpstr>
      <vt:lpstr>Apresentação do PowerPoint</vt:lpstr>
      <vt:lpstr>Ferramentas de Integração</vt:lpstr>
      <vt:lpstr>Broadcast</vt:lpstr>
      <vt:lpstr>Tela Broadcast Manager</vt:lpstr>
      <vt:lpstr>RecordManagerExport</vt:lpstr>
      <vt:lpstr>Ferramentas via Web</vt:lpstr>
      <vt:lpstr>Ferramenta Web</vt:lpstr>
      <vt:lpstr>SEGURANÇA</vt:lpstr>
      <vt:lpstr>Segurança</vt:lpstr>
      <vt:lpstr>Vantagens de nossa solução em relação a custos adicionais</vt:lpstr>
      <vt:lpstr>Tecnologia</vt:lpstr>
      <vt:lpstr>Considerações Finais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fbortolussi</dc:creator>
  <cp:lastModifiedBy>usuario</cp:lastModifiedBy>
  <cp:revision>111</cp:revision>
  <dcterms:created xsi:type="dcterms:W3CDTF">2008-04-30T14:31:05Z</dcterms:created>
  <dcterms:modified xsi:type="dcterms:W3CDTF">2015-09-18T16:29:06Z</dcterms:modified>
</cp:coreProperties>
</file>